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468D4-429A-446F-AB80-60294F024C2C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14CF3-FC1A-4225-A1C1-7ABB998FA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193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468D4-429A-446F-AB80-60294F024C2C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14CF3-FC1A-4225-A1C1-7ABB998FA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960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468D4-429A-446F-AB80-60294F024C2C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14CF3-FC1A-4225-A1C1-7ABB998FA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205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468D4-429A-446F-AB80-60294F024C2C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14CF3-FC1A-4225-A1C1-7ABB998FA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577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468D4-429A-446F-AB80-60294F024C2C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14CF3-FC1A-4225-A1C1-7ABB998FA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648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468D4-429A-446F-AB80-60294F024C2C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14CF3-FC1A-4225-A1C1-7ABB998FA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7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468D4-429A-446F-AB80-60294F024C2C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14CF3-FC1A-4225-A1C1-7ABB998FA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989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468D4-429A-446F-AB80-60294F024C2C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14CF3-FC1A-4225-A1C1-7ABB998FA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36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468D4-429A-446F-AB80-60294F024C2C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14CF3-FC1A-4225-A1C1-7ABB998FA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153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468D4-429A-446F-AB80-60294F024C2C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14CF3-FC1A-4225-A1C1-7ABB998FA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30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468D4-429A-446F-AB80-60294F024C2C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14CF3-FC1A-4225-A1C1-7ABB998FA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401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468D4-429A-446F-AB80-60294F024C2C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14CF3-FC1A-4225-A1C1-7ABB998FA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14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15518"/>
          <a:stretch/>
        </p:blipFill>
        <p:spPr>
          <a:xfrm>
            <a:off x="20128" y="0"/>
            <a:ext cx="12192000" cy="68752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20770" y="629729"/>
            <a:ext cx="8548778" cy="3648974"/>
          </a:xfrm>
        </p:spPr>
        <p:txBody>
          <a:bodyPr/>
          <a:lstStyle/>
          <a:p>
            <a:r>
              <a:rPr lang="ru-RU" b="0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</a:t>
            </a:r>
            <a:br>
              <a:rPr lang="ru-RU" b="0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 ведению и проверке тетрадей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2672" y="5141343"/>
            <a:ext cx="3525328" cy="948905"/>
          </a:xfrm>
        </p:spPr>
        <p:txBody>
          <a:bodyPr/>
          <a:lstStyle/>
          <a:p>
            <a:r>
              <a:rPr lang="ru-RU" dirty="0" smtClean="0"/>
              <a:t>Информация для родителей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578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b="14762"/>
          <a:stretch/>
        </p:blipFill>
        <p:spPr>
          <a:xfrm>
            <a:off x="0" y="0"/>
            <a:ext cx="12192000" cy="6901132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24620" y="681486"/>
            <a:ext cx="5037826" cy="5934973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ru-RU" sz="7400" b="1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требования к ведению и оформлению тетрадей:</a:t>
            </a:r>
          </a:p>
          <a:p>
            <a:r>
              <a:rPr lang="ru-RU" sz="55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 записи в тетрадях следует оформлять каллиграфическим аккуратным почерком;</a:t>
            </a:r>
          </a:p>
          <a:p>
            <a:r>
              <a:rPr lang="ru-RU" sz="55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 шариковой ручкой с чернилами синего цвета;</a:t>
            </a:r>
          </a:p>
          <a:p>
            <a:r>
              <a:rPr lang="ru-RU" sz="55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 подчеркивания, начертания геометрических фигур выполняются простым карандашом.</a:t>
            </a:r>
          </a:p>
          <a:p>
            <a:endParaRPr lang="ru-RU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172199" y="681487"/>
            <a:ext cx="5740879" cy="6029864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ru-RU" sz="7400" b="1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оформлению титульного листа тетради:</a:t>
            </a:r>
          </a:p>
          <a:p>
            <a:r>
              <a:rPr lang="ru-RU" sz="55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тетради учащихся 1 класса подписывает учитель;</a:t>
            </a:r>
          </a:p>
          <a:p>
            <a:r>
              <a:rPr lang="ru-RU" sz="55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тетради учащихся 2-4 классов подписывают сами учащиеся под руководством учителя;</a:t>
            </a:r>
          </a:p>
          <a:p>
            <a:r>
              <a:rPr lang="ru-RU" sz="55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надписи на обложках необходимо оформлять по единой форме, с соблюдением норм каллиграфии:</a:t>
            </a:r>
          </a:p>
          <a:p>
            <a:pPr marL="0" indent="0">
              <a:buNone/>
            </a:pPr>
            <a:r>
              <a:rPr lang="ru-RU" sz="55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Тетрадь</a:t>
            </a:r>
            <a:endParaRPr lang="ru-RU" sz="55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5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(контрольных) работ</a:t>
            </a:r>
            <a:endParaRPr lang="ru-RU" sz="55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5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математике (русскому языку)</a:t>
            </a:r>
            <a:endParaRPr lang="ru-RU" sz="55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5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ученика 2 класса «Б»</a:t>
            </a:r>
            <a:endParaRPr lang="ru-RU" sz="55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5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школы № 42</a:t>
            </a:r>
            <a:endParaRPr lang="ru-RU" sz="55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5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Иванова Даниила</a:t>
            </a:r>
            <a:r>
              <a:rPr lang="ru-RU" sz="55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endParaRPr lang="ru-RU" sz="55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5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предлог «по» пишется на одной строке с названием предмета;</a:t>
            </a:r>
          </a:p>
          <a:p>
            <a:r>
              <a:rPr lang="ru-RU" sz="55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нумерация класса пишется арабскими цифрами;</a:t>
            </a:r>
          </a:p>
          <a:p>
            <a:r>
              <a:rPr lang="ru-RU" sz="55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фамилию и имя следует писать в форме </a:t>
            </a:r>
            <a:r>
              <a:rPr lang="ru-RU" sz="51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родительного падежа. Сначала пишут фамилию, а затем полное имя.</a:t>
            </a:r>
          </a:p>
          <a:p>
            <a:endParaRPr lang="ru-RU" sz="5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77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b="14762"/>
          <a:stretch/>
        </p:blipFill>
        <p:spPr>
          <a:xfrm>
            <a:off x="0" y="0"/>
            <a:ext cx="12192000" cy="69011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45483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оформлению письменных работ по русскому языку: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9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новая страница начинается с самой верхней строки, дописывается до конца страницы, включая последнюю строку;</a:t>
            </a:r>
          </a:p>
          <a:p>
            <a:r>
              <a:rPr lang="ru-RU" sz="29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чем начать выполнение домашней работы, необходимо сделать работу над ошибками, допущенными в двух последних работах (дата в работе над ошибками не указывается);</a:t>
            </a:r>
          </a:p>
          <a:p>
            <a:r>
              <a:rPr lang="ru-RU" sz="29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даты написания работы по русскому языку (и математике) ведется по центру рабочей строки. В первом классе в период обучения грамоте запись даты ведется учителем или учащимися в виде числа и начальной буквы названия месяца: </a:t>
            </a:r>
            <a:r>
              <a:rPr lang="ru-RU" sz="29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д</a:t>
            </a:r>
            <a:r>
              <a:rPr lang="ru-RU" sz="29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По окончании этого периода дата записывается полностью: </a:t>
            </a:r>
            <a:r>
              <a:rPr lang="ru-RU" sz="29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декабря. </a:t>
            </a:r>
            <a:r>
              <a:rPr lang="ru-RU" sz="29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3 класса допускается в записи даты писать числительные прописью: </a:t>
            </a:r>
            <a:r>
              <a:rPr lang="ru-RU" sz="29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декабря</a:t>
            </a:r>
            <a:r>
              <a:rPr lang="ru-RU" sz="29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9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названия работы проводится на следующей рабочей строке (без пропуска) по центру и оформляется как предложение. Например:</a:t>
            </a:r>
          </a:p>
          <a:p>
            <a:r>
              <a:rPr lang="ru-RU" sz="29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Классная работа.</a:t>
            </a:r>
            <a:endParaRPr lang="ru-RU" sz="29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Домашняя работа.</a:t>
            </a:r>
            <a:r>
              <a:rPr lang="ru-RU" sz="29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9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после классной и домашней работы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отступать две строчки (писать на третьей);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05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b="14762"/>
          <a:stretch/>
        </p:blipFill>
        <p:spPr>
          <a:xfrm>
            <a:off x="0" y="0"/>
            <a:ext cx="12192000" cy="69011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50592" cy="1325563"/>
          </a:xfrm>
        </p:spPr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оформлению письменных работ по русскому языку: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1220"/>
          </a:xfrm>
        </p:spPr>
        <p:txBody>
          <a:bodyPr>
            <a:normAutofit fontScale="47500" lnSpcReduction="20000"/>
          </a:bodyPr>
          <a:lstStyle/>
          <a:p>
            <a:r>
              <a:rPr lang="ru-RU" sz="3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оформлении красной строки делается отступ вправо не менее 2 см (два пальца). Соблюдение красной строки требуется с первого класса при оформлении текстов, начала нового вида работы. В ходе работы строчки не пропускаются;</a:t>
            </a:r>
          </a:p>
          <a:p>
            <a:r>
              <a:rPr lang="ru-RU" sz="3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новая страница начинается с самой верхней строки, дописывается до конца страницы, включая последнюю строку. Справа строка дописывается до конца; использование правил переноса обязательно;</a:t>
            </a:r>
          </a:p>
          <a:p>
            <a:r>
              <a:rPr lang="ru-RU" sz="3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допускается необоснованный пропуск пустых мест на строке;</a:t>
            </a:r>
          </a:p>
          <a:p>
            <a:r>
              <a:rPr lang="ru-RU" sz="3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номер варианта в работе фиксируется на следующей строке по центру или на полях (с использованием краткой формы записи):</a:t>
            </a:r>
          </a:p>
          <a:p>
            <a:r>
              <a:rPr lang="ru-RU" sz="38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1вариант.</a:t>
            </a:r>
            <a:endParaRPr lang="ru-RU" sz="38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8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1в.</a:t>
            </a:r>
            <a:r>
              <a:rPr lang="ru-RU" sz="3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3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работе, требующей записи в столбик, первое слово пишется с маленькой буквы. Знаки препинания (запятые) не ставятся. Например:</a:t>
            </a:r>
          </a:p>
          <a:p>
            <a:r>
              <a:rPr lang="ru-RU" sz="38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ветер</a:t>
            </a:r>
            <a:endParaRPr lang="ru-RU" sz="38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8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восток</a:t>
            </a:r>
            <a:endParaRPr lang="ru-RU" sz="38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8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песок</a:t>
            </a:r>
            <a:endParaRPr lang="ru-RU" sz="38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записи слов в строчку первое слово пишется с красной строки, с большой буквы, через запятую. Например: </a:t>
            </a:r>
            <a:r>
              <a:rPr lang="ru-RU" sz="38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Ветер, восток, песок</a:t>
            </a:r>
            <a:r>
              <a:rPr lang="ru-RU" sz="3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234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b="14762"/>
          <a:stretch/>
        </p:blipFill>
        <p:spPr>
          <a:xfrm>
            <a:off x="0" y="0"/>
            <a:ext cx="12192000" cy="69011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59219" cy="1325563"/>
          </a:xfrm>
        </p:spPr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оформлению письменных работ по русскому языку: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выполнении различных видов разбора требуется соблюдение принятых условных сокращений:</a:t>
            </a:r>
          </a:p>
          <a:p>
            <a:r>
              <a:rPr lang="ru-RU" sz="20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гласный – </a:t>
            </a:r>
            <a:r>
              <a:rPr lang="ru-RU" sz="2000" b="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гласн</a:t>
            </a:r>
            <a:r>
              <a:rPr lang="ru-RU" sz="20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., согласный – </a:t>
            </a:r>
            <a:r>
              <a:rPr lang="ru-RU" sz="2000" b="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согл</a:t>
            </a:r>
            <a:r>
              <a:rPr lang="ru-RU" sz="20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., глухой – гл., звонкий – </a:t>
            </a:r>
            <a:r>
              <a:rPr lang="ru-RU" sz="2000" b="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</a:t>
            </a:r>
            <a:r>
              <a:rPr lang="ru-RU" sz="20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., твердый – </a:t>
            </a:r>
            <a:r>
              <a:rPr lang="ru-RU" sz="2000" b="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</a:t>
            </a:r>
            <a:r>
              <a:rPr lang="ru-RU" sz="20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., ударный – уд, безударный – </a:t>
            </a:r>
            <a:r>
              <a:rPr lang="ru-RU" sz="2000" b="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безуд</a:t>
            </a:r>
            <a:r>
              <a:rPr lang="ru-RU" sz="20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 проч.;</a:t>
            </a:r>
          </a:p>
          <a:p>
            <a:r>
              <a:rPr lang="ru-RU" sz="20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существительное – сущ., прилагательное – прил., глагол – гл., предлог – пр.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 т.д.;</a:t>
            </a:r>
          </a:p>
          <a:p>
            <a:r>
              <a:rPr lang="ru-RU" sz="20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мужской род – </a:t>
            </a:r>
            <a:r>
              <a:rPr lang="ru-RU" sz="2000" b="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м.р</a:t>
            </a:r>
            <a:r>
              <a:rPr lang="ru-RU" sz="20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., женский род – </a:t>
            </a:r>
            <a:r>
              <a:rPr lang="ru-RU" sz="2000" b="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ж.р</a:t>
            </a:r>
            <a:r>
              <a:rPr lang="ru-RU" sz="20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., средний род – </a:t>
            </a:r>
            <a:r>
              <a:rPr lang="ru-RU" sz="2000" b="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ср.р</a:t>
            </a:r>
            <a:r>
              <a:rPr lang="ru-RU" sz="20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прошедшее время – </a:t>
            </a:r>
            <a:r>
              <a:rPr lang="ru-RU" sz="2000" b="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прош</a:t>
            </a:r>
            <a:r>
              <a:rPr lang="ru-RU" sz="20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., настоящее время – наст., будущее время – буд.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единственное число – </a:t>
            </a:r>
            <a:r>
              <a:rPr lang="ru-RU" sz="2000" b="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ед.ч</a:t>
            </a:r>
            <a:r>
              <a:rPr lang="ru-RU" sz="20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., множественное число – </a:t>
            </a:r>
            <a:r>
              <a:rPr lang="ru-RU" sz="2000" b="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мн.ч</a:t>
            </a:r>
            <a:r>
              <a:rPr lang="ru-RU" sz="20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падежей указывается заглавной буквой: </a:t>
            </a:r>
            <a:r>
              <a:rPr lang="ru-RU" sz="2000" b="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Им.п</a:t>
            </a:r>
            <a:r>
              <a:rPr lang="ru-RU" sz="20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2000" b="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Р.п</a:t>
            </a:r>
            <a:r>
              <a:rPr lang="ru-RU" sz="20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2000" b="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Д.п</a:t>
            </a:r>
            <a:r>
              <a:rPr lang="ru-RU" sz="20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2000" b="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В.п</a:t>
            </a:r>
            <a:r>
              <a:rPr lang="ru-RU" sz="20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., Т.п., </a:t>
            </a:r>
            <a:r>
              <a:rPr lang="ru-RU" sz="2000" b="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sz="20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обозначения над словами необходимо выполнять ручкой зелёного цвета или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простым остро заточенным карандашом;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подчеркивания делаются по линейке только карандашом;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6792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b="14762"/>
          <a:stretch/>
        </p:blipFill>
        <p:spPr>
          <a:xfrm>
            <a:off x="0" y="0"/>
            <a:ext cx="12192000" cy="69011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59219" cy="1325563"/>
          </a:xfrm>
        </p:spPr>
        <p:txBody>
          <a:bodyPr>
            <a:normAutofit/>
          </a:bodyPr>
          <a:lstStyle/>
          <a:p>
            <a:r>
              <a:rPr lang="ru-RU" sz="2800" b="1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оформлению письменных работ по математике: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между классной и домашней работами следует отступать 4 клетки (на пятой клетке начинается следующая работа);</a:t>
            </a:r>
          </a:p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между видами упражнений в классной и домашней работах отступаются две клетки вниз. Следует отметить, что для заглавных букв клетка не отводится, т. е. для них считается одна из двух (четырех) клеток;</a:t>
            </a:r>
          </a:p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между столбиками выражений, уравнений, равенств и проч. отступаются три клетки вправо (запись ведется на четвертой);</a:t>
            </a:r>
          </a:p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дата записывается традиционно посередине;</a:t>
            </a:r>
          </a:p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выполнении любой работы слева от края тетради отступается одна клетка;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79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b="14762"/>
          <a:stretch/>
        </p:blipFill>
        <p:spPr>
          <a:xfrm>
            <a:off x="0" y="0"/>
            <a:ext cx="12192000" cy="69011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59219" cy="1325563"/>
          </a:xfrm>
        </p:spPr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оформлению письменных работ по математике: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между классной и домашней работами следует отступать 4 клетки (на пятой клетке начинается следующая работа);</a:t>
            </a:r>
          </a:p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между видами упражнений в классной и домашней работах отступаются две клетки вниз. Следует отметить, что для заглавных букв клетка не отводится, т. е. для них считается одна из двух (четырех) клеток;</a:t>
            </a:r>
          </a:p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между столбиками выражений, уравнений, равенств и проч. отступаются три клетки вправо (запись ведется на четвертой);</a:t>
            </a:r>
          </a:p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дата записывается традиционно посередине;</a:t>
            </a:r>
          </a:p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выполнении любой работы слева от края тетради отступается одна клетка;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0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b="14762"/>
          <a:stretch/>
        </p:blipFill>
        <p:spPr>
          <a:xfrm>
            <a:off x="0" y="0"/>
            <a:ext cx="12192000" cy="69011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59219" cy="1325563"/>
          </a:xfrm>
        </p:spPr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оформлению письменных работ по математике: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решении задач также соблюдаются принятые нормы: краткая запись условия задач оформляется в соответствии с их видом; «главные» слова пишутся с большой буквы; на первых этапах обучения допускается их неполная запись (по начальным буквам);</a:t>
            </a:r>
          </a:p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математике при сокращении наименований единиц измерений точки не ставятся.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</a:t>
            </a:r>
            <a:r>
              <a:rPr lang="ru-RU" sz="2000" b="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  <a:r>
              <a:rPr lang="ru-RU" sz="20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м, см, ч, мин, км, кг, г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 др.;</a:t>
            </a:r>
          </a:p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записи условия задачи в виде таблицы нет необходимости ее вычерчивания. Учащиеся заполняют графы, отступая от них 2-3 клетки. Названия граф (колонок) пишутся с большой буквы;</a:t>
            </a:r>
          </a:p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решении задач используются разные формы записи: по действиям, по действиям с письменными пояснениями, по действиям с записью вопроса, выражением, уравнением;</a:t>
            </a:r>
          </a:p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слово «Ответ» пишется с заглавной буквы под решением. В первом классе ответ записывается кратко. Позднее учащиеся должны писать полный ответ. Например: </a:t>
            </a:r>
            <a:r>
              <a:rPr lang="ru-RU" sz="20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Ответ: всего купили 10 мячей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12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b="14762"/>
          <a:stretch/>
        </p:blipFill>
        <p:spPr>
          <a:xfrm>
            <a:off x="0" y="0"/>
            <a:ext cx="12192000" cy="69011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59219" cy="132556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оформлению записи задач геометрического типа: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 чертежи выполняются простым карандашом по линейке;</a:t>
            </a:r>
          </a:p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измерения подписываются ручкой;</a:t>
            </a:r>
          </a:p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обозначения буквами выполняются прописными буквами латинского алфавита;</a:t>
            </a:r>
          </a:p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слова </a:t>
            </a:r>
            <a:r>
              <a:rPr lang="ru-RU" sz="20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длина, ширина прямоугольника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допускается обозначать кратко латинскими буквами: </a:t>
            </a:r>
            <a:r>
              <a:rPr lang="ru-RU" sz="20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– ширина, в – длина, Р – периметр S – площадь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чертить фигуру следует лишь тогда, когда это требует условие задачи.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23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745</Words>
  <Application>Microsoft Office PowerPoint</Application>
  <PresentationFormat>Широкоэкранный</PresentationFormat>
  <Paragraphs>74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Требования  к ведению и проверке тетрадей</vt:lpstr>
      <vt:lpstr>Презентация PowerPoint</vt:lpstr>
      <vt:lpstr>Требования к оформлению письменных работ по русскому языку:</vt:lpstr>
      <vt:lpstr>Требования к оформлению письменных работ по русскому языку:</vt:lpstr>
      <vt:lpstr>Требования к оформлению письменных работ по русскому языку:</vt:lpstr>
      <vt:lpstr>Требования к оформлению письменных работ по математике:</vt:lpstr>
      <vt:lpstr>Требования к оформлению письменных работ по математике:</vt:lpstr>
      <vt:lpstr>Требования к оформлению письменных работ по математике:</vt:lpstr>
      <vt:lpstr>Требования к оформлению записи задач геометрического типа: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Требования к ведению и проверке тетрадей</dc:title>
  <dc:creator>User</dc:creator>
  <cp:lastModifiedBy>User</cp:lastModifiedBy>
  <cp:revision>10</cp:revision>
  <dcterms:created xsi:type="dcterms:W3CDTF">2021-07-22T13:46:12Z</dcterms:created>
  <dcterms:modified xsi:type="dcterms:W3CDTF">2021-07-22T14:22:25Z</dcterms:modified>
</cp:coreProperties>
</file>