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26404-C367-4400-81D0-1988CD3C566A}" type="doc">
      <dgm:prSet loTypeId="urn:microsoft.com/office/officeart/2005/8/layout/arrow5" loCatId="relationship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8D2EBAA-8067-48C3-8E5C-FE5687E8B64A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Меры педагогического воздействия</a:t>
          </a:r>
          <a:endParaRPr lang="ru-RU" dirty="0"/>
        </a:p>
      </dgm:t>
    </dgm:pt>
    <dgm:pt modelId="{098FF109-2ED7-45CE-AA0C-66FAFC4694F0}" type="parTrans" cxnId="{0DCA7198-8BD2-4C6A-AEDE-32C3EFFAE793}">
      <dgm:prSet/>
      <dgm:spPr/>
      <dgm:t>
        <a:bodyPr/>
        <a:lstStyle/>
        <a:p>
          <a:endParaRPr lang="ru-RU"/>
        </a:p>
      </dgm:t>
    </dgm:pt>
    <dgm:pt modelId="{89167E01-064F-42D2-B879-316AC22CC98D}" type="sibTrans" cxnId="{0DCA7198-8BD2-4C6A-AEDE-32C3EFFAE793}">
      <dgm:prSet/>
      <dgm:spPr/>
      <dgm:t>
        <a:bodyPr/>
        <a:lstStyle/>
        <a:p>
          <a:endParaRPr lang="ru-RU"/>
        </a:p>
      </dgm:t>
    </dgm:pt>
    <dgm:pt modelId="{97B8439E-7261-4559-99D4-F5CFE0B6BC8A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Меры дисциплинарной ответственности</a:t>
          </a:r>
          <a:endParaRPr lang="ru-RU" dirty="0"/>
        </a:p>
      </dgm:t>
    </dgm:pt>
    <dgm:pt modelId="{563F12B1-CF0B-4AC8-9827-4F976E925CFF}" type="parTrans" cxnId="{AD7FC151-2421-4257-9455-9E0D6F5D0F32}">
      <dgm:prSet/>
      <dgm:spPr/>
      <dgm:t>
        <a:bodyPr/>
        <a:lstStyle/>
        <a:p>
          <a:endParaRPr lang="ru-RU"/>
        </a:p>
      </dgm:t>
    </dgm:pt>
    <dgm:pt modelId="{D76DABF8-7441-4080-8210-DF0E413FB607}" type="sibTrans" cxnId="{AD7FC151-2421-4257-9455-9E0D6F5D0F32}">
      <dgm:prSet/>
      <dgm:spPr/>
      <dgm:t>
        <a:bodyPr/>
        <a:lstStyle/>
        <a:p>
          <a:endParaRPr lang="ru-RU"/>
        </a:p>
      </dgm:t>
    </dgm:pt>
    <dgm:pt modelId="{711DF98B-12CE-4106-9065-B5820D66C2D5}" type="pres">
      <dgm:prSet presAssocID="{B8F26404-C367-4400-81D0-1988CD3C566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86424D-FC63-4B3B-A372-AC354CE03164}" type="pres">
      <dgm:prSet presAssocID="{98D2EBAA-8067-48C3-8E5C-FE5687E8B64A}" presName="arrow" presStyleLbl="node1" presStyleIdx="0" presStyleCnt="2" custScaleY="77929" custRadScaleRad="124951" custRadScaleInc="-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E208D5-DFC4-4882-8D0C-181BF2D9FEC4}" type="pres">
      <dgm:prSet presAssocID="{97B8439E-7261-4559-99D4-F5CFE0B6BC8A}" presName="arrow" presStyleLbl="node1" presStyleIdx="1" presStyleCnt="2" custScaleY="71248" custRadScaleRad="118114" custRadScaleInc="3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C92FA9-24DB-47E4-8C9E-5F1F9D0023AC}" type="presOf" srcId="{97B8439E-7261-4559-99D4-F5CFE0B6BC8A}" destId="{AEE208D5-DFC4-4882-8D0C-181BF2D9FEC4}" srcOrd="0" destOrd="0" presId="urn:microsoft.com/office/officeart/2005/8/layout/arrow5"/>
    <dgm:cxn modelId="{EB8B282D-8B52-42CF-B198-D32DCF95543C}" type="presOf" srcId="{98D2EBAA-8067-48C3-8E5C-FE5687E8B64A}" destId="{CE86424D-FC63-4B3B-A372-AC354CE03164}" srcOrd="0" destOrd="0" presId="urn:microsoft.com/office/officeart/2005/8/layout/arrow5"/>
    <dgm:cxn modelId="{A85DBFE7-B1FF-4F5B-993E-0A908EEC9F18}" type="presOf" srcId="{B8F26404-C367-4400-81D0-1988CD3C566A}" destId="{711DF98B-12CE-4106-9065-B5820D66C2D5}" srcOrd="0" destOrd="0" presId="urn:microsoft.com/office/officeart/2005/8/layout/arrow5"/>
    <dgm:cxn modelId="{AD7FC151-2421-4257-9455-9E0D6F5D0F32}" srcId="{B8F26404-C367-4400-81D0-1988CD3C566A}" destId="{97B8439E-7261-4559-99D4-F5CFE0B6BC8A}" srcOrd="1" destOrd="0" parTransId="{563F12B1-CF0B-4AC8-9827-4F976E925CFF}" sibTransId="{D76DABF8-7441-4080-8210-DF0E413FB607}"/>
    <dgm:cxn modelId="{0DCA7198-8BD2-4C6A-AEDE-32C3EFFAE793}" srcId="{B8F26404-C367-4400-81D0-1988CD3C566A}" destId="{98D2EBAA-8067-48C3-8E5C-FE5687E8B64A}" srcOrd="0" destOrd="0" parTransId="{098FF109-2ED7-45CE-AA0C-66FAFC4694F0}" sibTransId="{89167E01-064F-42D2-B879-316AC22CC98D}"/>
    <dgm:cxn modelId="{D86C9816-F887-4316-B5B2-53EA4FE68A99}" type="presParOf" srcId="{711DF98B-12CE-4106-9065-B5820D66C2D5}" destId="{CE86424D-FC63-4B3B-A372-AC354CE03164}" srcOrd="0" destOrd="0" presId="urn:microsoft.com/office/officeart/2005/8/layout/arrow5"/>
    <dgm:cxn modelId="{36EC0AF2-B7A2-4C4C-AACE-9023387221D5}" type="presParOf" srcId="{711DF98B-12CE-4106-9065-B5820D66C2D5}" destId="{AEE208D5-DFC4-4882-8D0C-181BF2D9FE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1A49F3-FDFF-4CBE-BD2B-1F9D663CD06F}" type="doc">
      <dgm:prSet loTypeId="urn:microsoft.com/office/officeart/2005/8/layout/arrow1" loCatId="relationship" qsTypeId="urn:microsoft.com/office/officeart/2005/8/quickstyle/3d3" qsCatId="3D" csTypeId="urn:microsoft.com/office/officeart/2005/8/colors/colorful1#6" csCatId="colorful" phldr="1"/>
      <dgm:spPr/>
      <dgm:t>
        <a:bodyPr/>
        <a:lstStyle/>
        <a:p>
          <a:endParaRPr lang="ru-RU"/>
        </a:p>
      </dgm:t>
    </dgm:pt>
    <dgm:pt modelId="{2378F866-CCC2-453F-8B2E-A37902CCB13C}">
      <dgm:prSet phldrT="[Текст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Дисциплинарная ответственность</a:t>
          </a:r>
          <a:endParaRPr lang="ru-RU" dirty="0"/>
        </a:p>
      </dgm:t>
    </dgm:pt>
    <dgm:pt modelId="{5D2AE857-57F1-435E-ACA3-1756173C9DC2}" type="parTrans" cxnId="{442450FC-EE68-4898-BA72-643FB068DC5D}">
      <dgm:prSet/>
      <dgm:spPr/>
      <dgm:t>
        <a:bodyPr/>
        <a:lstStyle/>
        <a:p>
          <a:endParaRPr lang="ru-RU"/>
        </a:p>
      </dgm:t>
    </dgm:pt>
    <dgm:pt modelId="{A5BC7C18-8314-43B5-BFD4-EA18A965DAC1}" type="sibTrans" cxnId="{442450FC-EE68-4898-BA72-643FB068DC5D}">
      <dgm:prSet/>
      <dgm:spPr/>
      <dgm:t>
        <a:bodyPr/>
        <a:lstStyle/>
        <a:p>
          <a:endParaRPr lang="ru-RU"/>
        </a:p>
      </dgm:t>
    </dgm:pt>
    <dgm:pt modelId="{B9ED4898-534F-42D0-9B8A-692C020C8880}">
      <dgm:prSet phldrT="[Текст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ru-RU" dirty="0" smtClean="0"/>
            <a:t>Последствия академической неуспеваемости (наличие неликвидированной академической задолженности)</a:t>
          </a:r>
          <a:endParaRPr lang="ru-RU" dirty="0"/>
        </a:p>
      </dgm:t>
    </dgm:pt>
    <dgm:pt modelId="{663E3693-D4D7-452A-8354-73308C5B7829}" type="parTrans" cxnId="{4F5EB6A1-2652-4677-AA25-4759317157CC}">
      <dgm:prSet/>
      <dgm:spPr/>
      <dgm:t>
        <a:bodyPr/>
        <a:lstStyle/>
        <a:p>
          <a:endParaRPr lang="ru-RU"/>
        </a:p>
      </dgm:t>
    </dgm:pt>
    <dgm:pt modelId="{5E44A238-5279-44C5-BD3A-419FD4B431E1}" type="sibTrans" cxnId="{4F5EB6A1-2652-4677-AA25-4759317157CC}">
      <dgm:prSet/>
      <dgm:spPr/>
      <dgm:t>
        <a:bodyPr/>
        <a:lstStyle/>
        <a:p>
          <a:endParaRPr lang="ru-RU"/>
        </a:p>
      </dgm:t>
    </dgm:pt>
    <dgm:pt modelId="{73B783C3-5AED-4CAF-85AE-4E5A0A5B331B}" type="pres">
      <dgm:prSet presAssocID="{E51A49F3-FDFF-4CBE-BD2B-1F9D663CD06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42CEEA-3D3B-471A-A898-F9754ABED988}" type="pres">
      <dgm:prSet presAssocID="{2378F866-CCC2-453F-8B2E-A37902CCB13C}" presName="arrow" presStyleLbl="node1" presStyleIdx="0" presStyleCnt="2" custScaleY="100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F5D2B-EC0A-4950-83CA-D5DA1170996A}" type="pres">
      <dgm:prSet presAssocID="{B9ED4898-534F-42D0-9B8A-692C020C8880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5EB6A1-2652-4677-AA25-4759317157CC}" srcId="{E51A49F3-FDFF-4CBE-BD2B-1F9D663CD06F}" destId="{B9ED4898-534F-42D0-9B8A-692C020C8880}" srcOrd="1" destOrd="0" parTransId="{663E3693-D4D7-452A-8354-73308C5B7829}" sibTransId="{5E44A238-5279-44C5-BD3A-419FD4B431E1}"/>
    <dgm:cxn modelId="{0F7ADD5B-1858-469F-BEAA-F8C760807C8A}" type="presOf" srcId="{E51A49F3-FDFF-4CBE-BD2B-1F9D663CD06F}" destId="{73B783C3-5AED-4CAF-85AE-4E5A0A5B331B}" srcOrd="0" destOrd="0" presId="urn:microsoft.com/office/officeart/2005/8/layout/arrow1"/>
    <dgm:cxn modelId="{7B1EC782-BA33-4360-81F4-547678D1EAA4}" type="presOf" srcId="{2378F866-CCC2-453F-8B2E-A37902CCB13C}" destId="{4342CEEA-3D3B-471A-A898-F9754ABED988}" srcOrd="0" destOrd="0" presId="urn:microsoft.com/office/officeart/2005/8/layout/arrow1"/>
    <dgm:cxn modelId="{C73A34B5-569D-449E-BEF6-166ED96BAA0E}" type="presOf" srcId="{B9ED4898-534F-42D0-9B8A-692C020C8880}" destId="{DA3F5D2B-EC0A-4950-83CA-D5DA1170996A}" srcOrd="0" destOrd="0" presId="urn:microsoft.com/office/officeart/2005/8/layout/arrow1"/>
    <dgm:cxn modelId="{442450FC-EE68-4898-BA72-643FB068DC5D}" srcId="{E51A49F3-FDFF-4CBE-BD2B-1F9D663CD06F}" destId="{2378F866-CCC2-453F-8B2E-A37902CCB13C}" srcOrd="0" destOrd="0" parTransId="{5D2AE857-57F1-435E-ACA3-1756173C9DC2}" sibTransId="{A5BC7C18-8314-43B5-BFD4-EA18A965DAC1}"/>
    <dgm:cxn modelId="{BA0D7CC7-1E39-4DAE-9003-3022815875C8}" type="presParOf" srcId="{73B783C3-5AED-4CAF-85AE-4E5A0A5B331B}" destId="{4342CEEA-3D3B-471A-A898-F9754ABED988}" srcOrd="0" destOrd="0" presId="urn:microsoft.com/office/officeart/2005/8/layout/arrow1"/>
    <dgm:cxn modelId="{29FB9987-C7E3-4D87-B635-DE493BEC805A}" type="presParOf" srcId="{73B783C3-5AED-4CAF-85AE-4E5A0A5B331B}" destId="{DA3F5D2B-EC0A-4950-83CA-D5DA1170996A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02E81E7-7427-411B-9F87-C031F5F7E65B}" type="doc">
      <dgm:prSet loTypeId="urn:microsoft.com/office/officeart/2005/8/layout/default#1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E7B53488-C640-403D-95BF-4EB10227BA8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Впервые разведены две ситуации: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ru-RU" dirty="0"/>
        </a:p>
      </dgm:t>
    </dgm:pt>
    <dgm:pt modelId="{FA6648A7-9431-4F11-A9D6-58BF1DE5DBBF}" type="parTrans" cxnId="{9AACFA57-221D-485D-A8F5-463C4D163D9A}">
      <dgm:prSet/>
      <dgm:spPr/>
      <dgm:t>
        <a:bodyPr/>
        <a:lstStyle/>
        <a:p>
          <a:endParaRPr lang="ru-RU"/>
        </a:p>
      </dgm:t>
    </dgm:pt>
    <dgm:pt modelId="{D4EA8F27-0BDD-4255-88D8-7A316591C583}" type="sibTrans" cxnId="{9AACFA57-221D-485D-A8F5-463C4D163D9A}">
      <dgm:prSet/>
      <dgm:spPr/>
      <dgm:t>
        <a:bodyPr/>
        <a:lstStyle/>
        <a:p>
          <a:endParaRPr lang="ru-RU"/>
        </a:p>
      </dgm:t>
    </dgm:pt>
    <dgm:pt modelId="{7BBA8B50-CB13-4F6F-9E47-58B48C397D04}" type="pres">
      <dgm:prSet presAssocID="{002E81E7-7427-411B-9F87-C031F5F7E6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A49B367-A6E3-4AC8-BDE1-5B09F118C954}" type="pres">
      <dgm:prSet presAssocID="{E7B53488-C640-403D-95BF-4EB10227BA8B}" presName="node" presStyleLbl="node1" presStyleIdx="0" presStyleCnt="1" custScaleY="23846" custLinFactNeighborY="-14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ACFA57-221D-485D-A8F5-463C4D163D9A}" srcId="{002E81E7-7427-411B-9F87-C031F5F7E65B}" destId="{E7B53488-C640-403D-95BF-4EB10227BA8B}" srcOrd="0" destOrd="0" parTransId="{FA6648A7-9431-4F11-A9D6-58BF1DE5DBBF}" sibTransId="{D4EA8F27-0BDD-4255-88D8-7A316591C583}"/>
    <dgm:cxn modelId="{17F7D930-3040-4CF5-BB93-FA798CBC867E}" type="presOf" srcId="{E7B53488-C640-403D-95BF-4EB10227BA8B}" destId="{6A49B367-A6E3-4AC8-BDE1-5B09F118C954}" srcOrd="0" destOrd="0" presId="urn:microsoft.com/office/officeart/2005/8/layout/default#1"/>
    <dgm:cxn modelId="{73F94824-CA3B-4E46-9E4B-C2B2C93CA173}" type="presOf" srcId="{002E81E7-7427-411B-9F87-C031F5F7E65B}" destId="{7BBA8B50-CB13-4F6F-9E47-58B48C397D04}" srcOrd="0" destOrd="0" presId="urn:microsoft.com/office/officeart/2005/8/layout/default#1"/>
    <dgm:cxn modelId="{52DB70DB-5905-4C14-B4CE-D7C9F5D89500}" type="presParOf" srcId="{7BBA8B50-CB13-4F6F-9E47-58B48C397D04}" destId="{6A49B367-A6E3-4AC8-BDE1-5B09F118C954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E2E3DF-3716-4BE3-BF44-63ED4C9E7850}" type="doc">
      <dgm:prSet loTypeId="urn:microsoft.com/office/officeart/2005/8/layout/matrix1" loCatId="matrix" qsTypeId="urn:microsoft.com/office/officeart/2005/8/quickstyle/3d3" qsCatId="3D" csTypeId="urn:microsoft.com/office/officeart/2005/8/colors/colorful1#9" csCatId="colorful" phldr="1"/>
      <dgm:spPr/>
      <dgm:t>
        <a:bodyPr/>
        <a:lstStyle/>
        <a:p>
          <a:endParaRPr lang="ru-RU"/>
        </a:p>
      </dgm:t>
    </dgm:pt>
    <dgm:pt modelId="{467E8491-1562-41E3-9725-DB8BB009511E}">
      <dgm:prSet phldrT="[Текст]" custT="1"/>
      <dgm:spPr/>
      <dgm:t>
        <a:bodyPr/>
        <a:lstStyle/>
        <a:p>
          <a:r>
            <a: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Отчисление возможно:</a:t>
          </a:r>
          <a:endParaRPr lang="ru-RU" sz="3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D44B5D7-8FEC-48F6-8023-7B7322E129CC}" type="parTrans" cxnId="{B940FFBC-E2E9-4536-AD95-EF7F68CAFF4E}">
      <dgm:prSet/>
      <dgm:spPr/>
      <dgm:t>
        <a:bodyPr/>
        <a:lstStyle/>
        <a:p>
          <a:endParaRPr lang="ru-RU"/>
        </a:p>
      </dgm:t>
    </dgm:pt>
    <dgm:pt modelId="{61C219A5-DB36-4CE7-B8C2-E1D398557E65}" type="sibTrans" cxnId="{B940FFBC-E2E9-4536-AD95-EF7F68CAFF4E}">
      <dgm:prSet/>
      <dgm:spPr/>
      <dgm:t>
        <a:bodyPr/>
        <a:lstStyle/>
        <a:p>
          <a:endParaRPr lang="ru-RU"/>
        </a:p>
      </dgm:t>
    </dgm:pt>
    <dgm:pt modelId="{053B4F95-4497-4C98-A25D-72C259F80D52}">
      <dgm:prSet phldrT="[Текст]" custT="1"/>
      <dgm:spPr/>
      <dgm:t>
        <a:bodyPr/>
        <a:lstStyle/>
        <a:p>
          <a:r>
            <a:rPr lang="ru-RU" sz="2800" b="1" dirty="0" smtClean="0"/>
            <a:t>Если обучающийся достиг возраста 15 лет </a:t>
          </a:r>
          <a:endParaRPr lang="ru-RU" sz="2800" b="1" dirty="0"/>
        </a:p>
      </dgm:t>
    </dgm:pt>
    <dgm:pt modelId="{74EE1304-1C38-47BB-87E8-49F146D542E3}" type="parTrans" cxnId="{A3910B6C-41D0-47C8-9512-8D5E647E0506}">
      <dgm:prSet/>
      <dgm:spPr/>
      <dgm:t>
        <a:bodyPr/>
        <a:lstStyle/>
        <a:p>
          <a:endParaRPr lang="ru-RU"/>
        </a:p>
      </dgm:t>
    </dgm:pt>
    <dgm:pt modelId="{81660C78-ABBD-41A2-A222-426DC104B885}" type="sibTrans" cxnId="{A3910B6C-41D0-47C8-9512-8D5E647E0506}">
      <dgm:prSet/>
      <dgm:spPr/>
      <dgm:t>
        <a:bodyPr/>
        <a:lstStyle/>
        <a:p>
          <a:endParaRPr lang="ru-RU"/>
        </a:p>
      </dgm:t>
    </dgm:pt>
    <dgm:pt modelId="{0CA8A7BB-1685-4E0E-8F53-08130BB0B7B9}">
      <dgm:prSet phldrT="[Текст]" custT="1"/>
      <dgm:spPr/>
      <dgm:t>
        <a:bodyPr/>
        <a:lstStyle/>
        <a:p>
          <a:r>
            <a:rPr lang="ru-RU" sz="2000" b="1" dirty="0" smtClean="0">
              <a:effectLst/>
            </a:rPr>
            <a:t>Если дисциплинарные проступки совершены неоднократно</a:t>
          </a:r>
          <a:endParaRPr lang="ru-RU" sz="2000" b="1" dirty="0">
            <a:effectLst/>
          </a:endParaRPr>
        </a:p>
      </dgm:t>
    </dgm:pt>
    <dgm:pt modelId="{C1A4F009-6963-4D6B-9912-70EBE6B1B009}" type="parTrans" cxnId="{C45A20D0-0E45-4B79-84F1-4636492550B9}">
      <dgm:prSet/>
      <dgm:spPr/>
      <dgm:t>
        <a:bodyPr/>
        <a:lstStyle/>
        <a:p>
          <a:endParaRPr lang="ru-RU"/>
        </a:p>
      </dgm:t>
    </dgm:pt>
    <dgm:pt modelId="{29D59502-8CD3-46A0-A98E-7276D4E2FB96}" type="sibTrans" cxnId="{C45A20D0-0E45-4B79-84F1-4636492550B9}">
      <dgm:prSet/>
      <dgm:spPr/>
      <dgm:t>
        <a:bodyPr/>
        <a:lstStyle/>
        <a:p>
          <a:endParaRPr lang="ru-RU"/>
        </a:p>
      </dgm:t>
    </dgm:pt>
    <dgm:pt modelId="{881EB90B-5B91-4C58-AECB-72325ED59EC2}">
      <dgm:prSet phldrT="[Текст]"/>
      <dgm:spPr/>
      <dgm:t>
        <a:bodyPr/>
        <a:lstStyle/>
        <a:p>
          <a:r>
            <a:rPr lang="ru-RU" b="1" dirty="0" smtClean="0"/>
            <a:t>Если ранее к нему применялись меры дисциплинарного взыскания и меры педагогического воздействия, и они не дали результата</a:t>
          </a:r>
          <a:endParaRPr lang="ru-RU" b="1" dirty="0"/>
        </a:p>
      </dgm:t>
    </dgm:pt>
    <dgm:pt modelId="{C1053751-DFF6-4208-80A3-5B7424D82CE0}" type="parTrans" cxnId="{3471C50C-CD14-4598-985D-FDE9CCCFAEF3}">
      <dgm:prSet/>
      <dgm:spPr/>
      <dgm:t>
        <a:bodyPr/>
        <a:lstStyle/>
        <a:p>
          <a:endParaRPr lang="ru-RU"/>
        </a:p>
      </dgm:t>
    </dgm:pt>
    <dgm:pt modelId="{9CA505A8-86FF-4A65-BA51-01E4087E110A}" type="sibTrans" cxnId="{3471C50C-CD14-4598-985D-FDE9CCCFAEF3}">
      <dgm:prSet/>
      <dgm:spPr/>
      <dgm:t>
        <a:bodyPr/>
        <a:lstStyle/>
        <a:p>
          <a:endParaRPr lang="ru-RU"/>
        </a:p>
      </dgm:t>
    </dgm:pt>
    <dgm:pt modelId="{07187215-9D95-45EE-945A-A447B9D218C1}">
      <dgm:prSet phldrT="[Текст]"/>
      <dgm:spPr/>
      <dgm:t>
        <a:bodyPr/>
        <a:lstStyle/>
        <a:p>
          <a:r>
            <a:rPr lang="ru-RU" b="1" dirty="0" smtClean="0"/>
            <a:t>Если дальнейшее его пребывание в организации оказывает отрицательное влияние на других обучающихся, нарушает их права и права работников организации, а также нормальное функционирование организации</a:t>
          </a:r>
          <a:endParaRPr lang="ru-RU" b="1" dirty="0"/>
        </a:p>
      </dgm:t>
    </dgm:pt>
    <dgm:pt modelId="{25191F65-B0FA-4B7C-A259-6D5A4F8960B3}" type="parTrans" cxnId="{12BB1C22-867D-4EF4-A364-072136E2B133}">
      <dgm:prSet/>
      <dgm:spPr/>
      <dgm:t>
        <a:bodyPr/>
        <a:lstStyle/>
        <a:p>
          <a:endParaRPr lang="ru-RU"/>
        </a:p>
      </dgm:t>
    </dgm:pt>
    <dgm:pt modelId="{7F962CCF-04AD-4439-B99A-8514ECDB267E}" type="sibTrans" cxnId="{12BB1C22-867D-4EF4-A364-072136E2B133}">
      <dgm:prSet/>
      <dgm:spPr/>
      <dgm:t>
        <a:bodyPr/>
        <a:lstStyle/>
        <a:p>
          <a:endParaRPr lang="ru-RU"/>
        </a:p>
      </dgm:t>
    </dgm:pt>
    <dgm:pt modelId="{E275809F-8C59-4111-90EA-1E3E4548A8E5}" type="pres">
      <dgm:prSet presAssocID="{95E2E3DF-3716-4BE3-BF44-63ED4C9E7850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0137F1-6DA1-4114-A607-29F94D3FECBC}" type="pres">
      <dgm:prSet presAssocID="{95E2E3DF-3716-4BE3-BF44-63ED4C9E7850}" presName="matrix" presStyleCnt="0"/>
      <dgm:spPr/>
      <dgm:t>
        <a:bodyPr/>
        <a:lstStyle/>
        <a:p>
          <a:endParaRPr lang="ru-RU"/>
        </a:p>
      </dgm:t>
    </dgm:pt>
    <dgm:pt modelId="{88438BBD-82DE-4C9B-8777-43A1ACD63264}" type="pres">
      <dgm:prSet presAssocID="{95E2E3DF-3716-4BE3-BF44-63ED4C9E7850}" presName="tile1" presStyleLbl="node1" presStyleIdx="0" presStyleCnt="4" custLinFactNeighborX="155" custLinFactNeighborY="1494"/>
      <dgm:spPr/>
      <dgm:t>
        <a:bodyPr/>
        <a:lstStyle/>
        <a:p>
          <a:endParaRPr lang="ru-RU"/>
        </a:p>
      </dgm:t>
    </dgm:pt>
    <dgm:pt modelId="{03F73368-279E-4769-AFA6-7B56A71CA771}" type="pres">
      <dgm:prSet presAssocID="{95E2E3DF-3716-4BE3-BF44-63ED4C9E785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B41FB-6503-4A9C-8A65-3E583F6AFD44}" type="pres">
      <dgm:prSet presAssocID="{95E2E3DF-3716-4BE3-BF44-63ED4C9E7850}" presName="tile2" presStyleLbl="node1" presStyleIdx="1" presStyleCnt="4" custLinFactNeighborX="252" custLinFactNeighborY="-5601"/>
      <dgm:spPr/>
      <dgm:t>
        <a:bodyPr/>
        <a:lstStyle/>
        <a:p>
          <a:endParaRPr lang="ru-RU"/>
        </a:p>
      </dgm:t>
    </dgm:pt>
    <dgm:pt modelId="{2CF00915-3AB1-4B45-8924-99AB57FEFA95}" type="pres">
      <dgm:prSet presAssocID="{95E2E3DF-3716-4BE3-BF44-63ED4C9E785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30C48B-9D54-4D94-B069-9A62D5361E08}" type="pres">
      <dgm:prSet presAssocID="{95E2E3DF-3716-4BE3-BF44-63ED4C9E7850}" presName="tile3" presStyleLbl="node1" presStyleIdx="2" presStyleCnt="4"/>
      <dgm:spPr/>
      <dgm:t>
        <a:bodyPr/>
        <a:lstStyle/>
        <a:p>
          <a:endParaRPr lang="ru-RU"/>
        </a:p>
      </dgm:t>
    </dgm:pt>
    <dgm:pt modelId="{B6B268F6-FCDD-4D90-847D-52B26C8D653F}" type="pres">
      <dgm:prSet presAssocID="{95E2E3DF-3716-4BE3-BF44-63ED4C9E785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7524AB-8742-448C-BB8E-34008D3A0B53}" type="pres">
      <dgm:prSet presAssocID="{95E2E3DF-3716-4BE3-BF44-63ED4C9E7850}" presName="tile4" presStyleLbl="node1" presStyleIdx="3" presStyleCnt="4"/>
      <dgm:spPr/>
      <dgm:t>
        <a:bodyPr/>
        <a:lstStyle/>
        <a:p>
          <a:endParaRPr lang="ru-RU"/>
        </a:p>
      </dgm:t>
    </dgm:pt>
    <dgm:pt modelId="{C1390470-91B8-46CC-ABCB-78302FAAB1CD}" type="pres">
      <dgm:prSet presAssocID="{95E2E3DF-3716-4BE3-BF44-63ED4C9E785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B4F8F-02A3-46DC-BB2D-B70281B8F342}" type="pres">
      <dgm:prSet presAssocID="{95E2E3DF-3716-4BE3-BF44-63ED4C9E7850}" presName="centerTile" presStyleLbl="fgShp" presStyleIdx="0" presStyleCnt="1" custScaleX="19883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33CF565A-936E-402C-9704-5039161BCBCA}" type="presOf" srcId="{07187215-9D95-45EE-945A-A447B9D218C1}" destId="{837524AB-8742-448C-BB8E-34008D3A0B53}" srcOrd="0" destOrd="0" presId="urn:microsoft.com/office/officeart/2005/8/layout/matrix1"/>
    <dgm:cxn modelId="{38D95B67-DCAF-434B-BB78-EBB79A108FE2}" type="presOf" srcId="{95E2E3DF-3716-4BE3-BF44-63ED4C9E7850}" destId="{E275809F-8C59-4111-90EA-1E3E4548A8E5}" srcOrd="0" destOrd="0" presId="urn:microsoft.com/office/officeart/2005/8/layout/matrix1"/>
    <dgm:cxn modelId="{A3910B6C-41D0-47C8-9512-8D5E647E0506}" srcId="{467E8491-1562-41E3-9725-DB8BB009511E}" destId="{053B4F95-4497-4C98-A25D-72C259F80D52}" srcOrd="0" destOrd="0" parTransId="{74EE1304-1C38-47BB-87E8-49F146D542E3}" sibTransId="{81660C78-ABBD-41A2-A222-426DC104B885}"/>
    <dgm:cxn modelId="{2A175FAD-CA42-4DE2-8EFE-52B12EFB0E15}" type="presOf" srcId="{881EB90B-5B91-4C58-AECB-72325ED59EC2}" destId="{0630C48B-9D54-4D94-B069-9A62D5361E08}" srcOrd="0" destOrd="0" presId="urn:microsoft.com/office/officeart/2005/8/layout/matrix1"/>
    <dgm:cxn modelId="{06A19570-4B70-46CA-8FD0-67BF292A9CF0}" type="presOf" srcId="{881EB90B-5B91-4C58-AECB-72325ED59EC2}" destId="{B6B268F6-FCDD-4D90-847D-52B26C8D653F}" srcOrd="1" destOrd="0" presId="urn:microsoft.com/office/officeart/2005/8/layout/matrix1"/>
    <dgm:cxn modelId="{224BD353-9C38-4A59-B53F-1B62E2751D37}" type="presOf" srcId="{0CA8A7BB-1685-4E0E-8F53-08130BB0B7B9}" destId="{2CF00915-3AB1-4B45-8924-99AB57FEFA95}" srcOrd="1" destOrd="0" presId="urn:microsoft.com/office/officeart/2005/8/layout/matrix1"/>
    <dgm:cxn modelId="{12BB1C22-867D-4EF4-A364-072136E2B133}" srcId="{467E8491-1562-41E3-9725-DB8BB009511E}" destId="{07187215-9D95-45EE-945A-A447B9D218C1}" srcOrd="3" destOrd="0" parTransId="{25191F65-B0FA-4B7C-A259-6D5A4F8960B3}" sibTransId="{7F962CCF-04AD-4439-B99A-8514ECDB267E}"/>
    <dgm:cxn modelId="{3471C50C-CD14-4598-985D-FDE9CCCFAEF3}" srcId="{467E8491-1562-41E3-9725-DB8BB009511E}" destId="{881EB90B-5B91-4C58-AECB-72325ED59EC2}" srcOrd="2" destOrd="0" parTransId="{C1053751-DFF6-4208-80A3-5B7424D82CE0}" sibTransId="{9CA505A8-86FF-4A65-BA51-01E4087E110A}"/>
    <dgm:cxn modelId="{C45A20D0-0E45-4B79-84F1-4636492550B9}" srcId="{467E8491-1562-41E3-9725-DB8BB009511E}" destId="{0CA8A7BB-1685-4E0E-8F53-08130BB0B7B9}" srcOrd="1" destOrd="0" parTransId="{C1A4F009-6963-4D6B-9912-70EBE6B1B009}" sibTransId="{29D59502-8CD3-46A0-A98E-7276D4E2FB96}"/>
    <dgm:cxn modelId="{81E7DBA6-552F-427B-B44C-D7082F8F7355}" type="presOf" srcId="{053B4F95-4497-4C98-A25D-72C259F80D52}" destId="{88438BBD-82DE-4C9B-8777-43A1ACD63264}" srcOrd="0" destOrd="0" presId="urn:microsoft.com/office/officeart/2005/8/layout/matrix1"/>
    <dgm:cxn modelId="{E46691E9-6324-4E7E-8E64-1C103A758E64}" type="presOf" srcId="{467E8491-1562-41E3-9725-DB8BB009511E}" destId="{225B4F8F-02A3-46DC-BB2D-B70281B8F342}" srcOrd="0" destOrd="0" presId="urn:microsoft.com/office/officeart/2005/8/layout/matrix1"/>
    <dgm:cxn modelId="{2296F6B6-B28F-4231-A0DE-FFA8136C1CC1}" type="presOf" srcId="{0CA8A7BB-1685-4E0E-8F53-08130BB0B7B9}" destId="{53BB41FB-6503-4A9C-8A65-3E583F6AFD44}" srcOrd="0" destOrd="0" presId="urn:microsoft.com/office/officeart/2005/8/layout/matrix1"/>
    <dgm:cxn modelId="{B940FFBC-E2E9-4536-AD95-EF7F68CAFF4E}" srcId="{95E2E3DF-3716-4BE3-BF44-63ED4C9E7850}" destId="{467E8491-1562-41E3-9725-DB8BB009511E}" srcOrd="0" destOrd="0" parTransId="{8D44B5D7-8FEC-48F6-8023-7B7322E129CC}" sibTransId="{61C219A5-DB36-4CE7-B8C2-E1D398557E65}"/>
    <dgm:cxn modelId="{2ED21610-3DB2-4B83-A4C3-17095D620BD4}" type="presOf" srcId="{053B4F95-4497-4C98-A25D-72C259F80D52}" destId="{03F73368-279E-4769-AFA6-7B56A71CA771}" srcOrd="1" destOrd="0" presId="urn:microsoft.com/office/officeart/2005/8/layout/matrix1"/>
    <dgm:cxn modelId="{C152FFE7-8135-4277-B539-94DE67A8C6DC}" type="presOf" srcId="{07187215-9D95-45EE-945A-A447B9D218C1}" destId="{C1390470-91B8-46CC-ABCB-78302FAAB1CD}" srcOrd="1" destOrd="0" presId="urn:microsoft.com/office/officeart/2005/8/layout/matrix1"/>
    <dgm:cxn modelId="{255034CE-24D2-4AE8-8B0D-D1A84576B328}" type="presParOf" srcId="{E275809F-8C59-4111-90EA-1E3E4548A8E5}" destId="{9C0137F1-6DA1-4114-A607-29F94D3FECBC}" srcOrd="0" destOrd="0" presId="urn:microsoft.com/office/officeart/2005/8/layout/matrix1"/>
    <dgm:cxn modelId="{FC14C7F6-9083-40B0-9583-3AE5363387C8}" type="presParOf" srcId="{9C0137F1-6DA1-4114-A607-29F94D3FECBC}" destId="{88438BBD-82DE-4C9B-8777-43A1ACD63264}" srcOrd="0" destOrd="0" presId="urn:microsoft.com/office/officeart/2005/8/layout/matrix1"/>
    <dgm:cxn modelId="{9EEFFBC1-F162-4437-AEDC-41CEE662F15C}" type="presParOf" srcId="{9C0137F1-6DA1-4114-A607-29F94D3FECBC}" destId="{03F73368-279E-4769-AFA6-7B56A71CA771}" srcOrd="1" destOrd="0" presId="urn:microsoft.com/office/officeart/2005/8/layout/matrix1"/>
    <dgm:cxn modelId="{F3C54F3B-8D2B-4822-845E-9E6C9B41F179}" type="presParOf" srcId="{9C0137F1-6DA1-4114-A607-29F94D3FECBC}" destId="{53BB41FB-6503-4A9C-8A65-3E583F6AFD44}" srcOrd="2" destOrd="0" presId="urn:microsoft.com/office/officeart/2005/8/layout/matrix1"/>
    <dgm:cxn modelId="{8558A092-3448-459A-9E3A-BAF6A60FD5F9}" type="presParOf" srcId="{9C0137F1-6DA1-4114-A607-29F94D3FECBC}" destId="{2CF00915-3AB1-4B45-8924-99AB57FEFA95}" srcOrd="3" destOrd="0" presId="urn:microsoft.com/office/officeart/2005/8/layout/matrix1"/>
    <dgm:cxn modelId="{7616C626-A1A6-4853-AF85-0F95BABCB9B9}" type="presParOf" srcId="{9C0137F1-6DA1-4114-A607-29F94D3FECBC}" destId="{0630C48B-9D54-4D94-B069-9A62D5361E08}" srcOrd="4" destOrd="0" presId="urn:microsoft.com/office/officeart/2005/8/layout/matrix1"/>
    <dgm:cxn modelId="{85E60F9B-1708-465A-8702-055EFE84636F}" type="presParOf" srcId="{9C0137F1-6DA1-4114-A607-29F94D3FECBC}" destId="{B6B268F6-FCDD-4D90-847D-52B26C8D653F}" srcOrd="5" destOrd="0" presId="urn:microsoft.com/office/officeart/2005/8/layout/matrix1"/>
    <dgm:cxn modelId="{09BBD7D5-2197-4C7A-91CE-88046A0CF9C3}" type="presParOf" srcId="{9C0137F1-6DA1-4114-A607-29F94D3FECBC}" destId="{837524AB-8742-448C-BB8E-34008D3A0B53}" srcOrd="6" destOrd="0" presId="urn:microsoft.com/office/officeart/2005/8/layout/matrix1"/>
    <dgm:cxn modelId="{F0A453FC-2AD1-48B6-BE5B-2B6D617E0902}" type="presParOf" srcId="{9C0137F1-6DA1-4114-A607-29F94D3FECBC}" destId="{C1390470-91B8-46CC-ABCB-78302FAAB1CD}" srcOrd="7" destOrd="0" presId="urn:microsoft.com/office/officeart/2005/8/layout/matrix1"/>
    <dgm:cxn modelId="{5B8D37CB-3699-4889-B750-8241459F5C84}" type="presParOf" srcId="{E275809F-8C59-4111-90EA-1E3E4548A8E5}" destId="{225B4F8F-02A3-46DC-BB2D-B70281B8F34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86424D-FC63-4B3B-A372-AC354CE03164}">
      <dsp:nvSpPr>
        <dsp:cNvPr id="0" name=""/>
        <dsp:cNvSpPr/>
      </dsp:nvSpPr>
      <dsp:spPr>
        <a:xfrm rot="16200000">
          <a:off x="-441672" y="758332"/>
          <a:ext cx="4002285" cy="311894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Меры педагогического воздействия</a:t>
          </a:r>
          <a:endParaRPr lang="ru-RU" sz="2100" kern="1200" dirty="0"/>
        </a:p>
      </dsp:txBody>
      <dsp:txXfrm rot="16200000">
        <a:off x="-441672" y="758332"/>
        <a:ext cx="4002285" cy="3118941"/>
      </dsp:txXfrm>
    </dsp:sp>
    <dsp:sp modelId="{AEE208D5-DFC4-4882-8D0C-181BF2D9FEC4}">
      <dsp:nvSpPr>
        <dsp:cNvPr id="0" name=""/>
        <dsp:cNvSpPr/>
      </dsp:nvSpPr>
      <dsp:spPr>
        <a:xfrm rot="5400000">
          <a:off x="4609214" y="863393"/>
          <a:ext cx="4002285" cy="2851548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Меры дисциплинарной ответственности</a:t>
          </a:r>
          <a:endParaRPr lang="ru-RU" sz="2100" kern="1200" dirty="0"/>
        </a:p>
      </dsp:txBody>
      <dsp:txXfrm rot="5400000">
        <a:off x="4609214" y="863393"/>
        <a:ext cx="4002285" cy="28515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42CEEA-3D3B-471A-A898-F9754ABED988}">
      <dsp:nvSpPr>
        <dsp:cNvPr id="0" name=""/>
        <dsp:cNvSpPr/>
      </dsp:nvSpPr>
      <dsp:spPr>
        <a:xfrm rot="16200000">
          <a:off x="354" y="8"/>
          <a:ext cx="4063007" cy="4063982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Дисциплинарная ответственность</a:t>
          </a:r>
          <a:endParaRPr lang="ru-RU" sz="2000" kern="1200" dirty="0"/>
        </a:p>
      </dsp:txBody>
      <dsp:txXfrm rot="16200000">
        <a:off x="354" y="8"/>
        <a:ext cx="4063007" cy="4063982"/>
      </dsp:txXfrm>
    </dsp:sp>
    <dsp:sp modelId="{DA3F5D2B-EC0A-4950-83CA-D5DA1170996A}">
      <dsp:nvSpPr>
        <dsp:cNvPr id="0" name=""/>
        <dsp:cNvSpPr/>
      </dsp:nvSpPr>
      <dsp:spPr>
        <a:xfrm rot="5400000">
          <a:off x="4471037" y="496"/>
          <a:ext cx="4063007" cy="4063007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Последствия академической неуспеваемости (наличие неликвидированной академической задолженности)</a:t>
          </a:r>
          <a:endParaRPr lang="ru-RU" sz="2000" kern="1200" dirty="0"/>
        </a:p>
      </dsp:txBody>
      <dsp:txXfrm rot="5400000">
        <a:off x="4471037" y="496"/>
        <a:ext cx="4063007" cy="406300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A49B367-A6E3-4AC8-BDE1-5B09F118C954}">
      <dsp:nvSpPr>
        <dsp:cNvPr id="0" name=""/>
        <dsp:cNvSpPr/>
      </dsp:nvSpPr>
      <dsp:spPr>
        <a:xfrm>
          <a:off x="0" y="173864"/>
          <a:ext cx="5529532" cy="79114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100" kern="1200" dirty="0" smtClean="0"/>
            <a:t>Впервые разведены две ситуации:</a:t>
          </a:r>
        </a:p>
        <a:p>
          <a:pPr lvl="0" algn="ctr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0" y="173864"/>
        <a:ext cx="5529532" cy="79114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438BBD-82DE-4C9B-8777-43A1ACD63264}">
      <dsp:nvSpPr>
        <dsp:cNvPr id="0" name=""/>
        <dsp:cNvSpPr/>
      </dsp:nvSpPr>
      <dsp:spPr>
        <a:xfrm rot="16200000">
          <a:off x="877314" y="-832463"/>
          <a:ext cx="2556249" cy="4297557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Если обучающийся достиг возраста 15 лет </a:t>
          </a:r>
          <a:endParaRPr lang="ru-RU" sz="2800" b="1" kern="1200" dirty="0"/>
        </a:p>
      </dsp:txBody>
      <dsp:txXfrm rot="16200000">
        <a:off x="1196846" y="-1151994"/>
        <a:ext cx="1917187" cy="4297557"/>
      </dsp:txXfrm>
    </dsp:sp>
    <dsp:sp modelId="{53BB41FB-6503-4A9C-8A65-3E583F6AFD44}">
      <dsp:nvSpPr>
        <dsp:cNvPr id="0" name=""/>
        <dsp:cNvSpPr/>
      </dsp:nvSpPr>
      <dsp:spPr>
        <a:xfrm>
          <a:off x="4297557" y="0"/>
          <a:ext cx="4297557" cy="2556249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effectLst/>
            </a:rPr>
            <a:t>Если дисциплинарные проступки совершены неоднократно</a:t>
          </a:r>
          <a:endParaRPr lang="ru-RU" sz="2000" b="1" kern="1200" dirty="0">
            <a:effectLst/>
          </a:endParaRPr>
        </a:p>
      </dsp:txBody>
      <dsp:txXfrm>
        <a:off x="4297557" y="0"/>
        <a:ext cx="4297557" cy="1917187"/>
      </dsp:txXfrm>
    </dsp:sp>
    <dsp:sp modelId="{0630C48B-9D54-4D94-B069-9A62D5361E08}">
      <dsp:nvSpPr>
        <dsp:cNvPr id="0" name=""/>
        <dsp:cNvSpPr/>
      </dsp:nvSpPr>
      <dsp:spPr>
        <a:xfrm rot="10800000">
          <a:off x="0" y="2556249"/>
          <a:ext cx="4297557" cy="2556249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Если ранее к нему применялись меры дисциплинарного взыскания и меры педагогического воздействия, и они не дали результата</a:t>
          </a:r>
          <a:endParaRPr lang="ru-RU" sz="1800" b="1" kern="1200" dirty="0"/>
        </a:p>
      </dsp:txBody>
      <dsp:txXfrm rot="10800000">
        <a:off x="0" y="3195311"/>
        <a:ext cx="4297557" cy="1917187"/>
      </dsp:txXfrm>
    </dsp:sp>
    <dsp:sp modelId="{837524AB-8742-448C-BB8E-34008D3A0B53}">
      <dsp:nvSpPr>
        <dsp:cNvPr id="0" name=""/>
        <dsp:cNvSpPr/>
      </dsp:nvSpPr>
      <dsp:spPr>
        <a:xfrm rot="5400000">
          <a:off x="5168210" y="1685595"/>
          <a:ext cx="2556249" cy="4297557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Если дальнейшее его пребывание в организации оказывает отрицательное влияние на других обучающихся, нарушает их права и права работников организации, а также нормальное функционирование организации</a:t>
          </a:r>
          <a:endParaRPr lang="ru-RU" sz="1800" b="1" kern="1200" dirty="0"/>
        </a:p>
      </dsp:txBody>
      <dsp:txXfrm rot="5400000">
        <a:off x="5487741" y="2005126"/>
        <a:ext cx="1917187" cy="4297557"/>
      </dsp:txXfrm>
    </dsp:sp>
    <dsp:sp modelId="{225B4F8F-02A3-46DC-BB2D-B70281B8F342}">
      <dsp:nvSpPr>
        <dsp:cNvPr id="0" name=""/>
        <dsp:cNvSpPr/>
      </dsp:nvSpPr>
      <dsp:spPr>
        <a:xfrm>
          <a:off x="1734094" y="1917187"/>
          <a:ext cx="5126925" cy="1278124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Отчисление возможно:</a:t>
          </a:r>
          <a:endParaRPr lang="ru-RU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34094" y="1917187"/>
        <a:ext cx="5126925" cy="1278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669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154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0972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277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740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0931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7049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600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6276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94895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7999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4DB54-A500-4F07-902E-7A60D88A280A}" type="datetimeFigureOut">
              <a:rPr lang="ru-RU" smtClean="0"/>
              <a:pPr/>
              <a:t>14.12.2021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9311E-F2A6-4E15-8483-7606B00985C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694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36EC263EA327A89A889041B8AF7D2C1042DA89B8E889BC0116B0452F9D738B83187A9B25EFAD3Al575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Общешкольное родительское собрание:</a:t>
            </a:r>
            <a:br>
              <a:rPr lang="ru-RU" dirty="0" smtClean="0"/>
            </a:br>
            <a:r>
              <a:rPr lang="ru-RU" b="1" dirty="0" smtClean="0"/>
              <a:t>«Роль родителей в организации учебного процесса и повышении качества образования обучающихся»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6701" y="5949280"/>
            <a:ext cx="6400800" cy="6724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. Ломовое 2021г.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5" y="203756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МБОУ </a:t>
            </a:r>
            <a:r>
              <a:rPr lang="ru-RU" sz="3200" b="1" dirty="0" smtClean="0"/>
              <a:t>«</a:t>
            </a:r>
            <a:r>
              <a:rPr lang="ru-RU" sz="3200" b="1" dirty="0" err="1" smtClean="0"/>
              <a:t>Ломовская</a:t>
            </a:r>
            <a:r>
              <a:rPr lang="ru-RU" sz="3200" b="1" dirty="0" smtClean="0"/>
              <a:t> СОШ»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180048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Сегодня родители - полноправные участники школьной жизни. Они могут воздействовать на организацию образовательного процесса своего ребёнка. А образовательное учреждение, в свою очередь, обязано обеспечить ознакомление родителей с их правами и обязанностями, предусмотренными ФЗ № 273 «Об образовании в Российской Федерации»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Родители получают возможность непосредственно влиять на образовательный процесс и быть  более активным  в управление школой.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1291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Новый закон</a:t>
            </a:r>
          </a:p>
          <a:p>
            <a:pPr marL="0" indent="0" algn="ctr">
              <a:buNone/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«Об образовании</a:t>
            </a:r>
          </a:p>
          <a:p>
            <a:pPr marL="0" indent="0" algn="ctr">
              <a:buNone/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Российской Федерации»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ctr">
              <a:buNone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273-ФЗ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вступил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силу с 1 сентября 2013 года.</a:t>
            </a:r>
            <a:endParaRPr lang="ru-RU" alt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8429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5619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altLang="ru-RU" sz="40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Обязанности обучающихся</a:t>
            </a:r>
          </a:p>
        </p:txBody>
      </p:sp>
      <p:sp>
        <p:nvSpPr>
          <p:cNvPr id="4099" name="Объект 1"/>
          <p:cNvSpPr>
            <a:spLocks noGrp="1"/>
          </p:cNvSpPr>
          <p:nvPr>
            <p:ph idx="1"/>
          </p:nvPr>
        </p:nvSpPr>
        <p:spPr>
          <a:xfrm>
            <a:off x="684213" y="1484313"/>
            <a:ext cx="8424862" cy="381635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sz="2000" b="1" dirty="0" smtClean="0">
                <a:latin typeface="Times New Roman" pitchFamily="18" charset="0"/>
                <a:cs typeface="Times New Roman" pitchFamily="18" charset="0"/>
              </a:rPr>
              <a:t>Обучающиеся обязаны (ч.2 ст.43):</a:t>
            </a:r>
            <a:endParaRPr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добросовестно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осваивать образовательную программу, выполнять индивидуальный учебный план, в том числе посещать предусмотренные учебным планом или индивидуальным учебным планом учебные занятия, осуществлять самостоятельную подготовку к занятиям, выполнять задания, данные педагогическими работниками в рамках образовательной программы;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выполнять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требования устава организации, осуществляющей образовательную деятельность, правил внутреннего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распорядка и иных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локальных нормативных актов по вопросам организации и осуществления образовательной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деятельности;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198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755650" y="260350"/>
            <a:ext cx="8229600" cy="5619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altLang="ru-RU" sz="36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Обязанности обучающихся</a:t>
            </a:r>
          </a:p>
        </p:txBody>
      </p:sp>
      <p:sp>
        <p:nvSpPr>
          <p:cNvPr id="4099" name="Объект 1"/>
          <p:cNvSpPr>
            <a:spLocks noGrp="1"/>
          </p:cNvSpPr>
          <p:nvPr>
            <p:ph idx="1"/>
          </p:nvPr>
        </p:nvSpPr>
        <p:spPr>
          <a:xfrm>
            <a:off x="719138" y="1196975"/>
            <a:ext cx="8424862" cy="360045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sz="2000" b="1" dirty="0" smtClean="0"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обязаны:</a:t>
            </a:r>
          </a:p>
          <a:p>
            <a:pPr marL="274638" indent="-2746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3) заботиться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о сохранении и об укреплении своего здоровья, стремиться к нравственному, духовному и физическому развитию и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самосовершенствованию;</a:t>
            </a:r>
          </a:p>
          <a:p>
            <a:pPr marL="274638" indent="-2746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4) уважать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честь и достоинство других обучающихся и работников организации, осуществляющей образовательную деятельность, не создавать препятствий для получения образования другими обучающимися;</a:t>
            </a:r>
          </a:p>
          <a:p>
            <a:pPr marL="274638" indent="-2746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5) бережно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относиться к имуществу организации, осуществляющей образовательную деятельность. </a:t>
            </a:r>
            <a:endParaRPr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638" indent="-274638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0541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683568" y="202484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3" name="Рисунок 6" descr="i311lyj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83025" y="3213100"/>
            <a:ext cx="1944688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войные фигурные скобки 7"/>
          <p:cNvSpPr/>
          <p:nvPr/>
        </p:nvSpPr>
        <p:spPr>
          <a:xfrm>
            <a:off x="683568" y="1376772"/>
            <a:ext cx="7920880" cy="648072"/>
          </a:xfrm>
          <a:prstGeom prst="bracePair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50800">
            <a:solidFill>
              <a:schemeClr val="accent1">
                <a:shade val="95000"/>
                <a:satMod val="105000"/>
              </a:schemeClr>
            </a:solidFill>
          </a:ln>
          <a:scene3d>
            <a:camera prst="orthographicFront"/>
            <a:lightRig rig="threePt" dir="t"/>
          </a:scene3d>
          <a:sp3d prstMaterial="meta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ＭＳ Ｐゴシック" charset="-128"/>
              <a:buChar char="•"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Федеральный закон № 273-ФЗ предусматривает: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684213" y="165100"/>
            <a:ext cx="81359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Дисциплинарная ответственность обучающихся</a:t>
            </a: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15368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Высшая школа экономики, Москва, </a:t>
            </a:r>
            <a:r>
              <a:rPr lang="en-US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201</a:t>
            </a:r>
            <a:r>
              <a:rPr lang="ru-RU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3</a:t>
            </a:r>
            <a:endParaRPr lang="en-US" altLang="ru-RU" sz="8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20000"/>
              </a:spcBef>
            </a:pPr>
            <a:endParaRPr kumimoji="1" lang="ru-RU" altLang="ru-RU" sz="8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859270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539750" y="0"/>
            <a:ext cx="82804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  <a:defRPr/>
            </a:pPr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Дисциплинарная ответственность обучающихся</a:t>
            </a: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55588" y="1397000"/>
          <a:ext cx="8534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777042" y="1397000"/>
          <a:ext cx="5529532" cy="208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3185000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762000" y="269875"/>
            <a:ext cx="80772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Обязанность обучающихся по ликвидации академической задолженности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597025"/>
            <a:ext cx="8077200" cy="4064000"/>
          </a:xfrm>
        </p:spPr>
        <p:txBody>
          <a:bodyPr rtlCol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обязаны ликвидировать академическую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задолженность (ч. 3 ст. 58).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715963" indent="-350838" eaLnBrk="1" fontAlgn="auto" hangingPunct="1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в 273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ФЗ: в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пределах одного года с момента образования академической </a:t>
            </a:r>
            <a:r>
              <a:rPr sz="2000" b="1" dirty="0" smtClean="0">
                <a:latin typeface="Times New Roman" pitchFamily="18" charset="0"/>
                <a:cs typeface="Times New Roman" pitchFamily="18" charset="0"/>
              </a:rPr>
              <a:t>задолженности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указанный период не включаются время болезни обучающегося, нахождение его в академическом отпуске или отпуске по беременности и родам.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Обучающиеся, имеющие академическую задолженность, вправе пройти промежуточную аттестацию по соответствующим учебному предмету, курсу, дисциплине (модулю) не более двух раз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проведения промежуточной аттестации во второй раз образовательной организацией создается комиссия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494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3" y="836613"/>
            <a:ext cx="8280400" cy="5257800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замечание,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выговор,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отчисление.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sz="2000" b="1" dirty="0" smtClean="0">
                <a:latin typeface="Times New Roman" pitchFamily="18" charset="0"/>
                <a:cs typeface="Times New Roman" pitchFamily="18" charset="0"/>
              </a:rPr>
              <a:t>Применяются в случаях неисполнения </a:t>
            </a:r>
            <a:r>
              <a:rPr sz="2000" b="1" dirty="0">
                <a:latin typeface="Times New Roman" pitchFamily="18" charset="0"/>
                <a:cs typeface="Times New Roman" pitchFamily="18" charset="0"/>
              </a:rPr>
              <a:t>или нарушения</a:t>
            </a:r>
            <a:r>
              <a:rPr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устава;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правил внутреннего распорядка;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правил проживания в общежитиях и интернатах;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иных локальных нормативных актов по вопросам организации и осуществления образовательной деятельности.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sz="2000" b="1" dirty="0" smtClean="0">
                <a:latin typeface="Times New Roman" pitchFamily="18" charset="0"/>
                <a:cs typeface="Times New Roman" pitchFamily="18" charset="0"/>
              </a:rPr>
              <a:t>Не применяются в отношении: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по образовательным программам дошкольного, начального общего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обучающихся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с ограниченными возможностями здоровья (с задержкой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психического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развития и различными формами умственной отсталости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во время их болезни, каникул, академического отпуска, отпуска по беременности и родам или отпуска по уходу за ребенком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8" name="Заголовок 1"/>
          <p:cNvSpPr>
            <a:spLocks noGrp="1"/>
          </p:cNvSpPr>
          <p:nvPr>
            <p:ph type="title"/>
          </p:nvPr>
        </p:nvSpPr>
        <p:spPr>
          <a:xfrm>
            <a:off x="663575" y="115888"/>
            <a:ext cx="8229600" cy="922337"/>
          </a:xfrm>
        </p:spPr>
        <p:txBody>
          <a:bodyPr/>
          <a:lstStyle/>
          <a:p>
            <a:pPr algn="ctr" eaLnBrk="1" hangingPunct="1">
              <a:defRPr/>
            </a:pPr>
            <a:r>
              <a:rPr altLang="ru-RU" sz="32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Меры дисциплинарного взыскания</a:t>
            </a:r>
            <a:endParaRPr lang="en-US" altLang="ru-RU" sz="3200" b="1" dirty="0" smtClean="0">
              <a:solidFill>
                <a:srgbClr val="009ED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256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/>
        </p:nvGraphicFramePr>
        <p:xfrm>
          <a:off x="531827" y="1302589"/>
          <a:ext cx="8595114" cy="5112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611188" y="165100"/>
            <a:ext cx="80645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Отчисление как мера дисциплинарного взыскания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19460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Высшая школа экономики, Москва, </a:t>
            </a:r>
            <a:r>
              <a:rPr lang="en-US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201</a:t>
            </a:r>
            <a:r>
              <a:rPr lang="ru-RU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3</a:t>
            </a:r>
            <a:endParaRPr lang="en-US" altLang="ru-RU" sz="8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20000"/>
              </a:spcBef>
            </a:pPr>
            <a:endParaRPr kumimoji="1" lang="ru-RU" altLang="ru-RU" sz="8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11178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827088" y="44450"/>
            <a:ext cx="8086725" cy="13684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Основания и условия отчисления несовершеннолетнего обучающегося, достигшего возраста 15 лет</a:t>
            </a: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827088" y="1268413"/>
            <a:ext cx="8066087" cy="46085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sz="2000" b="1" u="sng" dirty="0" smtClean="0">
                <a:latin typeface="Times New Roman" pitchFamily="18" charset="0"/>
                <a:cs typeface="Times New Roman" pitchFamily="18" charset="0"/>
              </a:rPr>
              <a:t>Основания отчисления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sz="2000" b="1" u="sng" dirty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sz="2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273-ФЗ (ч.8 ст.43): за неоднократное неисполнение или нарушение </a:t>
            </a:r>
            <a:r>
              <a:rPr sz="2800" b="1" dirty="0" smtClean="0">
                <a:latin typeface="Times New Roman" pitchFamily="18" charset="0"/>
                <a:cs typeface="Times New Roman" pitchFamily="18" charset="0"/>
              </a:rPr>
              <a:t>устава, правил внутреннего </a:t>
            </a:r>
            <a:r>
              <a:rPr sz="2800" b="1" dirty="0" err="1" smtClean="0">
                <a:latin typeface="Times New Roman" pitchFamily="18" charset="0"/>
                <a:cs typeface="Times New Roman" pitchFamily="18" charset="0"/>
              </a:rPr>
              <a:t>распорядка</a:t>
            </a:r>
            <a:r>
              <a:rPr sz="2800" b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sz="2800" b="1" dirty="0" smtClean="0">
                <a:latin typeface="Times New Roman" pitchFamily="18" charset="0"/>
                <a:cs typeface="Times New Roman" pitchFamily="18" charset="0"/>
              </a:rPr>
              <a:t>локальных нормативных актов </a:t>
            </a:r>
            <a:r>
              <a:rPr sz="2800" dirty="0" smtClean="0">
                <a:latin typeface="Times New Roman" pitchFamily="18" charset="0"/>
                <a:cs typeface="Times New Roman" pitchFamily="18" charset="0"/>
              </a:rPr>
              <a:t>по вопросам организации осуществления образовательной деятельности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011277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ВЫСОКОГО КАЧЕСТВА ОБРАЗОВАНИЯ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основанного на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фундаментальности знаний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развитии </a:t>
            </a:r>
            <a:r>
              <a:rPr lang="ru-RU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творческих компетентностей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в соответствии: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потребностям личности, общества и государства,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образовательного процесса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обеспечении здоровья детей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постоянном развитии профессионального потенциала работников образования.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extLst/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ПРИОРИТЕТНАЯ ЗАДАЧА ГОСУДАРСТВЕННОЙ ПОЛИТИКИ </a:t>
            </a:r>
            <a:b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ОБЛАСТИ ОБРАЗОВАНИЯ </a:t>
            </a:r>
            <a:endParaRPr lang="ru-RU" sz="24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133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Заголовок 1"/>
          <p:cNvSpPr>
            <a:spLocks noGrp="1"/>
          </p:cNvSpPr>
          <p:nvPr>
            <p:ph type="title"/>
          </p:nvPr>
        </p:nvSpPr>
        <p:spPr>
          <a:xfrm>
            <a:off x="684213" y="44450"/>
            <a:ext cx="8229600" cy="561975"/>
          </a:xfrm>
        </p:spPr>
        <p:txBody>
          <a:bodyPr/>
          <a:lstStyle/>
          <a:p>
            <a:pPr algn="ctr"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обучающихся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16238" y="1341438"/>
            <a:ext cx="3887787" cy="1295400"/>
          </a:xfrm>
          <a:prstGeom prst="rect">
            <a:avLst/>
          </a:prstGeo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обучающихся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62375" y="3535363"/>
            <a:ext cx="2195513" cy="1657350"/>
          </a:xfrm>
          <a:prstGeom prst="rect">
            <a:avLst/>
          </a:prstGeom>
          <a:noFill/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Меры социальной поддержки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7088" y="3548063"/>
            <a:ext cx="2736850" cy="1681162"/>
          </a:xfrm>
          <a:prstGeom prst="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Академические права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156325" y="3524250"/>
            <a:ext cx="2447925" cy="1679575"/>
          </a:xfrm>
          <a:prstGeom prst="rect">
            <a:avLst/>
          </a:prstGeom>
          <a:noFill/>
          <a:ln w="57150">
            <a:solidFill>
              <a:schemeClr val="accent3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Гражданские права</a:t>
            </a:r>
          </a:p>
        </p:txBody>
      </p:sp>
      <p:cxnSp>
        <p:nvCxnSpPr>
          <p:cNvPr id="12" name="Прямая соединительная линия 11"/>
          <p:cNvCxnSpPr>
            <a:stCxn id="8" idx="2"/>
            <a:endCxn id="9" idx="0"/>
          </p:cNvCxnSpPr>
          <p:nvPr/>
        </p:nvCxnSpPr>
        <p:spPr>
          <a:xfrm>
            <a:off x="4859338" y="2636838"/>
            <a:ext cx="0" cy="89852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оединительная линия уступом 12"/>
          <p:cNvCxnSpPr>
            <a:stCxn id="8" idx="2"/>
            <a:endCxn id="11" idx="0"/>
          </p:cNvCxnSpPr>
          <p:nvPr/>
        </p:nvCxnSpPr>
        <p:spPr>
          <a:xfrm rot="16200000" flipH="1">
            <a:off x="5676107" y="1820069"/>
            <a:ext cx="887412" cy="252095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оединительная линия уступом 13"/>
          <p:cNvCxnSpPr>
            <a:stCxn id="8" idx="2"/>
            <a:endCxn id="10" idx="0"/>
          </p:cNvCxnSpPr>
          <p:nvPr/>
        </p:nvCxnSpPr>
        <p:spPr>
          <a:xfrm rot="5400000">
            <a:off x="3071813" y="1760538"/>
            <a:ext cx="911225" cy="2663825"/>
          </a:xfrm>
          <a:prstGeom prst="bentConnector3">
            <a:avLst>
              <a:gd name="adj1" fmla="val 48502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53632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ъект 1"/>
          <p:cNvSpPr>
            <a:spLocks noGrp="1"/>
          </p:cNvSpPr>
          <p:nvPr>
            <p:ph idx="1"/>
          </p:nvPr>
        </p:nvSpPr>
        <p:spPr>
          <a:xfrm>
            <a:off x="684213" y="1412875"/>
            <a:ext cx="8135937" cy="43926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выбор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организации, осуществляющей образовательную деятельность, формы получения образования и формы обучения </a:t>
            </a:r>
            <a:r>
              <a:rPr altLang="ru-RU" sz="2000" b="1" smtClean="0">
                <a:latin typeface="Times New Roman" pitchFamily="18" charset="0"/>
                <a:cs typeface="Times New Roman" pitchFamily="18" charset="0"/>
              </a:rPr>
              <a:t>после получения основного общего образования 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или после достижения восемнадцати лет;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зачет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организацией, осуществляющей образовательную деятельность, в установленном ею порядке результатов освоения обучающимися учебных предметов, курсов, дисциплин (модулей), практики, дополнительных образовательных программ в других организациях, осуществляющих образовательную деятельность;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на отсрочку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от призыва на военную службу, предоставляемую в соответствии с Федеральным законом от 28 марта 1998 года N 53-ФЗ «О воинской обязанности и военной службе»;</a:t>
            </a:r>
          </a:p>
        </p:txBody>
      </p:sp>
      <p:sp>
        <p:nvSpPr>
          <p:cNvPr id="57350" name="Заголовок 1"/>
          <p:cNvSpPr>
            <a:spLocks noGrp="1"/>
          </p:cNvSpPr>
          <p:nvPr>
            <p:ph type="title"/>
          </p:nvPr>
        </p:nvSpPr>
        <p:spPr>
          <a:xfrm>
            <a:off x="684213" y="44450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Академические права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xmlns="" val="1964088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Объект 1"/>
          <p:cNvSpPr>
            <a:spLocks noGrp="1"/>
          </p:cNvSpPr>
          <p:nvPr>
            <p:ph idx="1"/>
          </p:nvPr>
        </p:nvSpPr>
        <p:spPr>
          <a:xfrm>
            <a:off x="755650" y="1196975"/>
            <a:ext cx="8208963" cy="4176713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smtClean="0">
                <a:latin typeface="Times New Roman" pitchFamily="18" charset="0"/>
                <a:cs typeface="Times New Roman" pitchFamily="18" charset="0"/>
              </a:rPr>
              <a:t>на перевод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 в другую образовательную организацию, реализующую образовательную программу соответствующего уровня</a:t>
            </a:r>
            <a:r>
              <a:rPr sz="20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i="1" smtClean="0">
                <a:latin typeface="Times New Roman" pitchFamily="18" charset="0"/>
                <a:cs typeface="Times New Roman" pitchFamily="18" charset="0"/>
              </a:rPr>
              <a:t>(исключена формулировка «при успешном прохождении ими аттестации»);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smtClean="0">
                <a:latin typeface="Times New Roman" pitchFamily="18" charset="0"/>
                <a:cs typeface="Times New Roman" pitchFamily="18" charset="0"/>
              </a:rPr>
              <a:t>обжалование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 актов образовательной организации в установленном законодательством Российской Федерации порядке;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smtClean="0">
                <a:latin typeface="Times New Roman" pitchFamily="18" charset="0"/>
                <a:cs typeface="Times New Roman" pitchFamily="18" charset="0"/>
              </a:rPr>
              <a:t>бесплатное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 пользование библиотечно-информационными ресурсами, учебной, производственной, научной базой образовательной организации;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smtClean="0">
                <a:latin typeface="Times New Roman" pitchFamily="18" charset="0"/>
                <a:cs typeface="Times New Roman" pitchFamily="18" charset="0"/>
              </a:rPr>
              <a:t>пользование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 в порядке, установленном локальными нормативными актами, лечебно-оздоровительной инфраструктурой, объектами культуры и объектами спорта образовательной организации;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smtClean="0">
                <a:latin typeface="Times New Roman" pitchFamily="18" charset="0"/>
                <a:cs typeface="Times New Roman" pitchFamily="18" charset="0"/>
              </a:rPr>
              <a:t>совмещение </a:t>
            </a:r>
            <a:r>
              <a:rPr sz="2000" smtClean="0">
                <a:latin typeface="Times New Roman" pitchFamily="18" charset="0"/>
                <a:cs typeface="Times New Roman" pitchFamily="18" charset="0"/>
              </a:rPr>
              <a:t>получения образования с работой без ущерба для освоения образовательной программы, выполнения индивидуального учебного плана;</a:t>
            </a:r>
            <a:endParaRPr sz="2000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ECA21-2A49-4849-AE91-9EF6F0AF641D}" type="slidenum">
              <a:rPr smtClean="0"/>
              <a:pPr>
                <a:defRPr/>
              </a:pPr>
              <a:t>22</a:t>
            </a:fld>
            <a:endParaRPr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84213" y="44450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Академические права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xmlns="" val="3414867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ъект 1"/>
          <p:cNvSpPr>
            <a:spLocks noGrp="1"/>
          </p:cNvSpPr>
          <p:nvPr>
            <p:ph idx="1"/>
          </p:nvPr>
        </p:nvSpPr>
        <p:spPr>
          <a:xfrm>
            <a:off x="755650" y="1052513"/>
            <a:ext cx="8208963" cy="47529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обращаться 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в комиссию по урегулированию споров между участниками образовательных отношений, в том числе по вопросам о наличии или об отсутствии конфликта интересов педагогического работника (п.2 ч.1 ст.45);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создание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обучающимися на ступени среднего общего образования студенческих отрядов, представляющие собой общественные объединения обучающихся, целью деятельности которых является организация временной занятости таких обучающихся, изъявивших желание в свободное от учебы время работать в различных отраслях экономики;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при поступлении на обучение по программам высшего образования представить сведения о своих индивидуальных достижениях, результаты которых учитываются при приёме (ч.7 ст.69)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84213" y="44450"/>
            <a:ext cx="8229600" cy="561975"/>
          </a:xfrm>
        </p:spPr>
        <p:txBody>
          <a:bodyPr/>
          <a:lstStyle/>
          <a:p>
            <a:pPr eaLnBrk="1" hangingPunct="1">
              <a:defRPr/>
            </a:pPr>
            <a:r>
              <a:rPr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Гражданские права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xmlns="" val="1195914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1258888" y="134938"/>
            <a:ext cx="71548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Родители (законные представители) обучающихся</a:t>
            </a:r>
            <a:endParaRPr lang="en-US" sz="32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</a:endParaRPr>
          </a:p>
        </p:txBody>
      </p:sp>
      <p:sp>
        <p:nvSpPr>
          <p:cNvPr id="27651" name="Subtitle 2"/>
          <p:cNvSpPr txBox="1">
            <a:spLocks/>
          </p:cNvSpPr>
          <p:nvPr/>
        </p:nvSpPr>
        <p:spPr bwMode="auto">
          <a:xfrm>
            <a:off x="255588" y="6415088"/>
            <a:ext cx="4143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ru-RU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Высшая школа экономики, Москва, </a:t>
            </a:r>
            <a:r>
              <a:rPr lang="en-US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201</a:t>
            </a:r>
            <a:r>
              <a:rPr lang="ru-RU" altLang="ru-RU" sz="800">
                <a:solidFill>
                  <a:schemeClr val="bg1"/>
                </a:solidFill>
                <a:latin typeface="Arial" charset="0"/>
                <a:ea typeface="ＭＳ Ｐゴシック" pitchFamily="34" charset="-128"/>
              </a:rPr>
              <a:t>3</a:t>
            </a:r>
            <a:endParaRPr lang="en-US" altLang="ru-RU" sz="8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  <a:p>
            <a:pPr eaLnBrk="1" hangingPunct="1">
              <a:spcBef>
                <a:spcPct val="20000"/>
              </a:spcBef>
            </a:pPr>
            <a:endParaRPr kumimoji="1" lang="ru-RU" altLang="ru-RU" sz="800">
              <a:solidFill>
                <a:schemeClr val="bg1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27652" name="Рисунок 5" descr="1346322791_32946-Clipart-Illustration-Of-A-Proud-Mother-And-Father-Looking-At-A-Family-Photo-Album-With-Their-So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88" y="1772816"/>
            <a:ext cx="3541713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995936" y="1522413"/>
            <a:ext cx="5040559" cy="4373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  <a:defRPr/>
            </a:pPr>
            <a:r>
              <a:rPr lang="ru-RU" sz="22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Родители (законные представители) несовершеннолетних обучающихся имеют преимущественное право на обучение и воспитание детей перед всеми другими лицами.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ＭＳ Ｐゴシック" charset="-128"/>
              <a:buNone/>
              <a:defRPr/>
            </a:pPr>
            <a:r>
              <a:rPr lang="ru-RU" sz="3200" b="1" dirty="0"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Они обязаны заложить основы физического, нравственного и интеллектуального развития личности ребенка.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ＭＳ Ｐゴシック" charset="-128"/>
                <a:cs typeface="Times New Roman" panose="02020603050405020304" pitchFamily="18" charset="0"/>
              </a:rPr>
              <a:t> </a:t>
            </a:r>
            <a:endParaRPr lang="ru-RU" sz="2200" b="1" dirty="0">
              <a:latin typeface="Times New Roman" panose="02020603050405020304" pitchFamily="18" charset="0"/>
              <a:ea typeface="ＭＳ Ｐゴシック" charset="-128"/>
              <a:cs typeface="Times New Roman" panose="02020603050405020304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7821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8229600" cy="9366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altLang="ru-RU" sz="32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Обязанности родителей (законных представителей)</a:t>
            </a:r>
          </a:p>
        </p:txBody>
      </p:sp>
      <p:sp>
        <p:nvSpPr>
          <p:cNvPr id="26627" name="Объект 1"/>
          <p:cNvSpPr>
            <a:spLocks noGrp="1"/>
          </p:cNvSpPr>
          <p:nvPr>
            <p:ph idx="1"/>
          </p:nvPr>
        </p:nvSpPr>
        <p:spPr>
          <a:xfrm>
            <a:off x="827088" y="1125538"/>
            <a:ext cx="7993062" cy="46799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alt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обеспечить</a:t>
            </a: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 получение детьми общего образования;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alt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соблюдать</a:t>
            </a: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 правила внутреннего распорядка организации, осуществляющей образовательную деятельность, требования локальных нормативных актов, которые устанавливают режим занятий обучающихся, порядок регламентации образовательных отношений между образовательной организацией и обучающимися и (или) их родителями (законными представителями) и оформления возникновения, приостановления и прекращения этих отношений;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alt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уважать</a:t>
            </a: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 честь и достоинство обучающихся и работников организации, осуществляющей образовательную деятельность;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в случае отчисления из образовательной организации несовершеннолетнего обучающегося </a:t>
            </a:r>
            <a:r>
              <a:rPr alt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принимать</a:t>
            </a: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 не позднее чем в месячный срок совместно с органом местного самоуправления меры, обеспечивающие получение несовершеннолетним обучающимся общего образования (ч.10 ст.43);</a:t>
            </a:r>
          </a:p>
        </p:txBody>
      </p:sp>
    </p:spTree>
    <p:extLst>
      <p:ext uri="{BB962C8B-B14F-4D97-AF65-F5344CB8AC3E}">
        <p14:creationId xmlns:p14="http://schemas.microsoft.com/office/powerpoint/2010/main" xmlns="" val="1204207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229600" cy="72072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Обязанности родителей (законных представителей)</a:t>
            </a:r>
          </a:p>
        </p:txBody>
      </p:sp>
      <p:sp>
        <p:nvSpPr>
          <p:cNvPr id="27651" name="Объект 1"/>
          <p:cNvSpPr>
            <a:spLocks noGrp="1"/>
          </p:cNvSpPr>
          <p:nvPr>
            <p:ph idx="1"/>
          </p:nvPr>
        </p:nvSpPr>
        <p:spPr>
          <a:xfrm>
            <a:off x="827088" y="981075"/>
            <a:ext cx="7993062" cy="50403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alt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создать</a:t>
            </a: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 для несовершеннолетнего обучающегося, получающего общее образование в форме семейного образования, условия для ликвидации академической задолженности и обеспечить контроль за своевременностью её ликвидации (ч.4 ст.58);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altLang="ru-RU" sz="2000" b="1" u="sng" dirty="0" smtClean="0">
                <a:latin typeface="Times New Roman" pitchFamily="18" charset="0"/>
                <a:cs typeface="Times New Roman" pitchFamily="18" charset="0"/>
              </a:rPr>
              <a:t>информировать</a:t>
            </a: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 орган местного самоуправления муниципального района или городского округа, на территории которого они проживают, о выборе формы получения общего образования в форме семейного образования (ч.5 ст.63);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в случае оставления несовершеннолетним обучающимся, достигшим возраста пятнадцати лет, образовательной организации до получения им основного общего образования </a:t>
            </a:r>
            <a:r>
              <a:rPr altLang="ru-RU" sz="2000" b="1" u="sng" dirty="0" smtClean="0">
                <a:latin typeface="Times New Roman" pitchFamily="18" charset="0"/>
                <a:cs typeface="Times New Roman" pitchFamily="18" charset="0"/>
              </a:rPr>
              <a:t>принимать</a:t>
            </a:r>
            <a:r>
              <a:rPr altLang="ru-RU" sz="2000" dirty="0" smtClean="0">
                <a:latin typeface="Times New Roman" pitchFamily="18" charset="0"/>
                <a:cs typeface="Times New Roman" pitchFamily="18" charset="0"/>
              </a:rPr>
              <a:t> не позднее чем в месячный срок совместно с комиссией по делам несовершеннолетних и защите их прав и органом местного самоуправления меры по продолжению освоения несовершеннолетним образовательной программы основного общего образования и с его согласия по трудоустройству (ч.6 ст.66).</a:t>
            </a:r>
          </a:p>
        </p:txBody>
      </p:sp>
    </p:spTree>
    <p:extLst>
      <p:ext uri="{BB962C8B-B14F-4D97-AF65-F5344CB8AC3E}">
        <p14:creationId xmlns:p14="http://schemas.microsoft.com/office/powerpoint/2010/main" xmlns="" val="3748123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785225" cy="4905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родителей (законных представителей)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55650" y="1219200"/>
            <a:ext cx="8077200" cy="4297363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000" b="1" u="sng" dirty="0" smtClean="0">
                <a:latin typeface="Times New Roman" pitchFamily="18" charset="0"/>
                <a:cs typeface="Times New Roman" pitchFamily="18" charset="0"/>
              </a:rPr>
              <a:t>преимущественное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право на обучение и воспитание перед всеми другими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лицами;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000" b="1" u="sng" dirty="0" smtClean="0">
                <a:latin typeface="Times New Roman" pitchFamily="18" charset="0"/>
                <a:cs typeface="Times New Roman" pitchFamily="18" charset="0"/>
              </a:rPr>
              <a:t>выбирать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до завершения получения ребенком основного общего образования с учетом мнения ребенка, а также с учетом рекомендаций психолого-медико-педагогической комиссии (при их наличии):</a:t>
            </a:r>
          </a:p>
          <a:p>
            <a:pPr marL="625475" indent="-271463" eaLnBrk="1" fontAlgn="auto" hangingPunct="1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tabLst>
                <a:tab pos="719138" algn="l"/>
              </a:tabLst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формы получения образования и формы обучения по конкретной основной общеобразовательной программе,</a:t>
            </a:r>
          </a:p>
          <a:p>
            <a:pPr marL="625475" indent="-271463" eaLnBrk="1" fontAlgn="auto" hangingPunct="1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tabLst>
                <a:tab pos="719138" algn="l"/>
              </a:tabLst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организации, осуществляющие образовательную деятельность, </a:t>
            </a:r>
          </a:p>
          <a:p>
            <a:pPr marL="625475" indent="-271463" eaLnBrk="1" fontAlgn="auto" hangingPunct="1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tabLst>
                <a:tab pos="719138" algn="l"/>
              </a:tabLst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из перечня, предлагаемого организацией, осуществляющей образовательную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деятельность: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895350" indent="-269875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язык, языки образования,</a:t>
            </a:r>
          </a:p>
          <a:p>
            <a:pPr marL="895350" indent="-269875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факультативные и элективные учебные предметы, курсы, дисциплины (модули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7780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785225" cy="4905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родителей (законных представителей)</a:t>
            </a:r>
          </a:p>
        </p:txBody>
      </p:sp>
      <p:sp>
        <p:nvSpPr>
          <p:cNvPr id="31750" name="Объект 5"/>
          <p:cNvSpPr>
            <a:spLocks noGrp="1"/>
          </p:cNvSpPr>
          <p:nvPr>
            <p:ph idx="1"/>
          </p:nvPr>
        </p:nvSpPr>
        <p:spPr>
          <a:xfrm>
            <a:off x="755650" y="908050"/>
            <a:ext cx="8077200" cy="496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дать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ребенку дошкольное, начальное общее, основное общее, среднее общее образование в семье. Ребенок, получающий образование в семье, по решению его родителей (законных представителей) с учетом его мнения на любом этапе обучения вправе продолжить образование в образовательной организации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знакомиться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с:</a:t>
            </a:r>
          </a:p>
          <a:p>
            <a:pPr eaLnBrk="1" hangingPunct="1">
              <a:spcBef>
                <a:spcPct val="0"/>
              </a:spcBef>
              <a:buFont typeface="Times New Roman" pitchFamily="18" charset="0"/>
              <a:buChar char="–"/>
            </a:pP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уставом организации, осуществляющей образовательную деятельность;</a:t>
            </a:r>
          </a:p>
          <a:p>
            <a:pPr eaLnBrk="1" hangingPunct="1">
              <a:spcBef>
                <a:spcPct val="0"/>
              </a:spcBef>
              <a:buFont typeface="Times New Roman" pitchFamily="18" charset="0"/>
              <a:buChar char="–"/>
            </a:pP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лицензией на осуществление образовательной деятельности;</a:t>
            </a:r>
          </a:p>
          <a:p>
            <a:pPr eaLnBrk="1" hangingPunct="1">
              <a:spcBef>
                <a:spcPct val="0"/>
              </a:spcBef>
              <a:buFont typeface="Times New Roman" pitchFamily="18" charset="0"/>
              <a:buChar char="–"/>
            </a:pP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со свидетельством о государственной аккредитации;</a:t>
            </a:r>
          </a:p>
          <a:p>
            <a:pPr eaLnBrk="1" hangingPunct="1">
              <a:spcBef>
                <a:spcPct val="0"/>
              </a:spcBef>
              <a:buFont typeface="Times New Roman" pitchFamily="18" charset="0"/>
              <a:buChar char="–"/>
            </a:pP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учебно-программной документацией;</a:t>
            </a:r>
          </a:p>
          <a:p>
            <a:pPr eaLnBrk="1" hangingPunct="1">
              <a:spcBef>
                <a:spcPct val="0"/>
              </a:spcBef>
              <a:buFont typeface="Times New Roman" pitchFamily="18" charset="0"/>
              <a:buChar char="–"/>
            </a:pP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другими документами, регламентирующими организацию и осуществление образовательной деятельности;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знакомиться 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с содержанием образования, используемыми методами обучения и воспитания, образовательными технологиями, а также с оценками успеваемости своих детей;</a:t>
            </a:r>
          </a:p>
        </p:txBody>
      </p:sp>
    </p:spTree>
    <p:extLst>
      <p:ext uri="{BB962C8B-B14F-4D97-AF65-F5344CB8AC3E}">
        <p14:creationId xmlns:p14="http://schemas.microsoft.com/office/powerpoint/2010/main" xmlns="" val="1097292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785225" cy="4905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родителей (законных представителей)</a:t>
            </a:r>
          </a:p>
        </p:txBody>
      </p:sp>
      <p:sp>
        <p:nvSpPr>
          <p:cNvPr id="32774" name="Объект 5"/>
          <p:cNvSpPr>
            <a:spLocks noGrp="1"/>
          </p:cNvSpPr>
          <p:nvPr>
            <p:ph idx="1"/>
          </p:nvPr>
        </p:nvSpPr>
        <p:spPr>
          <a:xfrm>
            <a:off x="755650" y="981075"/>
            <a:ext cx="8280400" cy="46799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присутствовать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при обследовании детей психолого-медико-педагогической комиссией, обсуждении результатов обследования и рекомендаций, полученных по результатам обследования, высказывать свое мнение относительно предлагаемых условий для организации обучения и воспитания детей;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защищать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права и законные интересы обучающихся;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получать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информацию о всех видах планируемых обследований (психологических, психолого-педагогических) обучающихся,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давать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согласие на проведение таких обследований или участие в таких обследованиях,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отказаться 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от их проведения или участия в них, получать информацию о результатах проведенных обследований обучающихся</a:t>
            </a:r>
          </a:p>
        </p:txBody>
      </p:sp>
    </p:spTree>
    <p:extLst>
      <p:ext uri="{BB962C8B-B14F-4D97-AF65-F5344CB8AC3E}">
        <p14:creationId xmlns:p14="http://schemas.microsoft.com/office/powerpoint/2010/main" xmlns="" val="704944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06590" y="130017"/>
            <a:ext cx="8229600" cy="562074"/>
          </a:xfrm>
          <a:extLst/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Качество как интегральная характеристика</a:t>
            </a:r>
            <a:endParaRPr lang="ru-RU" sz="32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2" descr="C:\Users\hp\Desktop\Структура МСОК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613"/>
            <a:ext cx="8388350" cy="5904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367971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785225" cy="4905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родителей (законных представителей)</a:t>
            </a:r>
          </a:p>
        </p:txBody>
      </p:sp>
      <p:sp>
        <p:nvSpPr>
          <p:cNvPr id="33798" name="Объект 8"/>
          <p:cNvSpPr>
            <a:spLocks noGrp="1"/>
          </p:cNvSpPr>
          <p:nvPr>
            <p:ph idx="1"/>
          </p:nvPr>
        </p:nvSpPr>
        <p:spPr>
          <a:xfrm>
            <a:off x="827088" y="908050"/>
            <a:ext cx="8077200" cy="4968875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на обучение на дому [по медицинским показаниям] или в медицинской организации при наличии заключения медицинской организации (ч.5 ст.41);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на получение психолого-педагогической помощи в форме психолого-педагогического консультирования (п.1 ч.2 ст.42);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altLang="ru-RU" sz="2000" u="sng" smtClean="0">
                <a:latin typeface="Times New Roman" pitchFamily="18" charset="0"/>
                <a:cs typeface="Times New Roman" pitchFamily="18" charset="0"/>
              </a:rPr>
              <a:t>давать</a:t>
            </a:r>
            <a:r>
              <a:rPr altLang="ru-RU" sz="2000" smtClean="0">
                <a:latin typeface="Times New Roman" pitchFamily="18" charset="0"/>
                <a:cs typeface="Times New Roman" pitchFamily="18" charset="0"/>
              </a:rPr>
              <a:t> согласие в письменной форме или обращаться с заявлением на оказание психолого-педагогической, медицинской и социальной помощи детям (ч.3 ст.42)</a:t>
            </a:r>
          </a:p>
        </p:txBody>
      </p:sp>
    </p:spTree>
    <p:extLst>
      <p:ext uri="{BB962C8B-B14F-4D97-AF65-F5344CB8AC3E}">
        <p14:creationId xmlns:p14="http://schemas.microsoft.com/office/powerpoint/2010/main" xmlns="" val="19678083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785225" cy="49053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родителей (законных представителей)</a:t>
            </a:r>
          </a:p>
        </p:txBody>
      </p:sp>
      <p:sp>
        <p:nvSpPr>
          <p:cNvPr id="120838" name="Объект 8"/>
          <p:cNvSpPr>
            <a:spLocks noGrp="1"/>
          </p:cNvSpPr>
          <p:nvPr>
            <p:ph idx="1"/>
          </p:nvPr>
        </p:nvSpPr>
        <p:spPr>
          <a:xfrm>
            <a:off x="827088" y="981075"/>
            <a:ext cx="8077200" cy="467995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dirty="0" smtClean="0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на учёт мнения совета родителей при выборе организацией меры дисциплинарного взыскания, налагаемого на обучающегося (ч.7 ст.43);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dirty="0" smtClean="0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на учёт мнения родителей (законных представителей) при принятии образовательной организацией решении об отчислении обучающегося, достигшего возраста пятнадцати лет и не получившего основного общего образования (ч.9 ст.43);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dirty="0" smtClean="0">
                <a:latin typeface="Times New Roman" pitchFamily="18" charset="0"/>
                <a:cs typeface="Times New Roman" pitchFamily="18" charset="0"/>
              </a:rPr>
              <a:t>обжаловать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в комиссию по урегулированию споров между участниками образовательных отношений меры дисциплинарного взыскания и их применение к обучающемуся (ч.11 ст.43);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r>
              <a:rPr sz="2000" u="sng" dirty="0" smtClean="0">
                <a:latin typeface="Times New Roman" pitchFamily="18" charset="0"/>
                <a:cs typeface="Times New Roman" pitchFamily="18" charset="0"/>
              </a:rPr>
              <a:t>давать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согласие на обучение по адаптированной основной общеобразовательной программе детей с ограниченными возможностями здоровья (ч.3 ст.55);</a:t>
            </a:r>
          </a:p>
          <a:p>
            <a:pPr marL="0" indent="0" eaLnBrk="1" hangingPunct="1">
              <a:spcBef>
                <a:spcPct val="0"/>
              </a:spcBef>
              <a:buFont typeface="Arial" pitchFamily="34" charset="0"/>
              <a:buNone/>
              <a:defRPr/>
            </a:pPr>
            <a:endParaRPr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  <a:defRPr/>
            </a:pPr>
            <a:endParaRPr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5181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785225" cy="49053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родителей (законных представителей)</a:t>
            </a: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755650" y="981075"/>
            <a:ext cx="8077200" cy="4751388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000" u="sng" dirty="0" smtClean="0">
                <a:latin typeface="Times New Roman" pitchFamily="18" charset="0"/>
                <a:cs typeface="Times New Roman" pitchFamily="18" charset="0"/>
              </a:rPr>
              <a:t>принимать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решение в отношении обучающегося  по образовательным программам начального общего, основного общего и среднего общего образования, не ликвидировавшего в установленные сроки академической задолженности с момента ее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719138" indent="-365125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об оставлении на повторное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обучение;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719138" indent="-365125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о переводе на обучение по адаптированным образовательным программам в соответствии с рекомендациями психолого-медико-педагогической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комиссии;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marL="719138" indent="-365125" eaLnBrk="1" fontAlgn="auto" hangingPunct="1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–"/>
              <a:defRPr/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либо об обучении по индивидуальному учебному плану (ч.9 ст.58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sz="2000" u="sng" dirty="0" smtClean="0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на досрочное прекращение образовательных отношений, в том числе в случае перевода обучающегося для продолжения освоения образовательной программы в другую организацию, осуществляющую образовательную деятельности (п.1 ч.2 ст.61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0916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785225" cy="490537"/>
          </a:xfrm>
        </p:spPr>
        <p:txBody>
          <a:bodyPr/>
          <a:lstStyle/>
          <a:p>
            <a:pPr eaLnBrk="1" hangingPunct="1"/>
            <a:r>
              <a:rPr altLang="ru-RU" sz="2400" b="1" smtClean="0">
                <a:solidFill>
                  <a:srgbClr val="009ED6"/>
                </a:solidFill>
                <a:latin typeface="Times New Roman" pitchFamily="18" charset="0"/>
                <a:cs typeface="Times New Roman" pitchFamily="18" charset="0"/>
              </a:rPr>
              <a:t>Права родителей (законных представителей)</a:t>
            </a:r>
          </a:p>
        </p:txBody>
      </p:sp>
      <p:sp>
        <p:nvSpPr>
          <p:cNvPr id="36870" name="Прямоугольник 8"/>
          <p:cNvSpPr>
            <a:spLocks noChangeArrowheads="1"/>
          </p:cNvSpPr>
          <p:nvPr/>
        </p:nvSpPr>
        <p:spPr bwMode="auto">
          <a:xfrm>
            <a:off x="782638" y="841375"/>
            <a:ext cx="7921625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altLang="ru-RU" sz="2000" u="sng">
                <a:latin typeface="Times New Roman" pitchFamily="18" charset="0"/>
                <a:cs typeface="Times New Roman" pitchFamily="18" charset="0"/>
              </a:rPr>
              <a:t>на получение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компенсации части родительской платы, за присмотр и уход за детьми, посещающими образовательные организации, реализующие образовательную программу дошкольного образования (ч.5 ст.65);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2000" u="sng">
                <a:latin typeface="Times New Roman" pitchFamily="18" charset="0"/>
                <a:cs typeface="Times New Roman" pitchFamily="18" charset="0"/>
              </a:rPr>
              <a:t>давать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согласие на оставление [несовершеннолетним] обучающимся, достигшим возраста пятнадцати лет, образовательной организации до получения основного общего образования (ч.6 ст.66);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2000" u="sng">
                <a:latin typeface="Times New Roman" pitchFamily="18" charset="0"/>
                <a:cs typeface="Times New Roman" pitchFamily="18" charset="0"/>
              </a:rPr>
              <a:t>направлять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заявление учредителю образовательной организации о разрешении приема детей в образовательную организацию на обучение по образовательным программам начального общего образования в более раннем или более позднем возрасте (ч.1 ст.67);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ru-RU" altLang="ru-RU" sz="2000" u="sng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на бесплатное получение услуг по содержанию детей в образовательных организациях, имеющих интернат и обеспечивающих подготовку спортивного резерва для спортивных сборных команд Российской Федерации и субъектов Российской Федерации (ч.6 ст.84).</a:t>
            </a:r>
          </a:p>
        </p:txBody>
      </p:sp>
    </p:spTree>
    <p:extLst>
      <p:ext uri="{BB962C8B-B14F-4D97-AF65-F5344CB8AC3E}">
        <p14:creationId xmlns:p14="http://schemas.microsoft.com/office/powerpoint/2010/main" xmlns="" val="1545236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Заголовок 1"/>
          <p:cNvSpPr>
            <a:spLocks noGrp="1"/>
          </p:cNvSpPr>
          <p:nvPr>
            <p:ph type="title"/>
          </p:nvPr>
        </p:nvSpPr>
        <p:spPr>
          <a:xfrm>
            <a:off x="755650" y="115888"/>
            <a:ext cx="8785225" cy="490537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altLang="ru-RU" sz="2800" b="1" dirty="0" smtClean="0">
                <a:solidFill>
                  <a:srgbClr val="009E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Права родителей (законных представителей)</a:t>
            </a:r>
          </a:p>
        </p:txBody>
      </p:sp>
      <p:sp>
        <p:nvSpPr>
          <p:cNvPr id="37894" name="Прямоугольник 8"/>
          <p:cNvSpPr>
            <a:spLocks noChangeArrowheads="1"/>
          </p:cNvSpPr>
          <p:nvPr/>
        </p:nvSpPr>
        <p:spPr bwMode="auto">
          <a:xfrm>
            <a:off x="782638" y="1187450"/>
            <a:ext cx="8181975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altLang="ru-RU" sz="2000" u="sng">
                <a:latin typeface="Times New Roman" pitchFamily="18" charset="0"/>
                <a:cs typeface="Times New Roman" pitchFamily="18" charset="0"/>
              </a:rPr>
              <a:t>право</a:t>
            </a:r>
            <a:r>
              <a:rPr lang="ru-RU" altLang="ru-RU" sz="2000">
                <a:latin typeface="Times New Roman" pitchFamily="18" charset="0"/>
                <a:cs typeface="Times New Roman" pitchFamily="18" charset="0"/>
              </a:rPr>
              <a:t> на выбор одного из учебных предметов, курсов, дисциплин (модулей), включенных в основные общеобразовательные программы, [направленных на получение обучающимися знаний об основах духовно-нравственной культуры народов Российской Федерации, о нравственных принципах, об исторических и культурных традициях мировой религии (мировых религий), или альтернативных им учебных предметов, курсов, дисциплин (модулей)], включённых в основные общеобразовательные программы (ч.2 ст.87);</a:t>
            </a:r>
          </a:p>
        </p:txBody>
      </p:sp>
    </p:spTree>
    <p:extLst>
      <p:ext uri="{BB962C8B-B14F-4D97-AF65-F5344CB8AC3E}">
        <p14:creationId xmlns:p14="http://schemas.microsoft.com/office/powerpoint/2010/main" xmlns="" val="1468849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1262545"/>
            <a:ext cx="1368152" cy="11583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Процессы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51720" y="1246993"/>
            <a:ext cx="1368152" cy="11583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2230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Стратегия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887924" y="1277630"/>
            <a:ext cx="1368152" cy="11583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Ресурсы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652120" y="1262545"/>
            <a:ext cx="1368152" cy="11583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Кадры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380312" y="1262545"/>
            <a:ext cx="1512168" cy="11583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Мониторинг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173136"/>
            <a:ext cx="8352928" cy="7920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РЕЗУЛЬТАТЫ</a:t>
            </a:r>
            <a:endParaRPr lang="ru-RU" sz="6600" b="1" dirty="0">
              <a:solidFill>
                <a:schemeClr val="tx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773578" y="2435973"/>
            <a:ext cx="324036" cy="73716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2573778" y="2435973"/>
            <a:ext cx="324036" cy="73716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4409982" y="2455763"/>
            <a:ext cx="324036" cy="73716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6174178" y="2453780"/>
            <a:ext cx="324036" cy="73716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7974378" y="2420888"/>
            <a:ext cx="324036" cy="737163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7504" y="116632"/>
            <a:ext cx="8928992" cy="86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200150" fontAlgn="auto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Внутришкольная система управления качеством образования </a:t>
            </a:r>
          </a:p>
        </p:txBody>
      </p:sp>
      <p:cxnSp>
        <p:nvCxnSpPr>
          <p:cNvPr id="20" name="Прямая со стрелкой 19"/>
          <p:cNvCxnSpPr>
            <a:stCxn id="18" idx="2"/>
          </p:cNvCxnSpPr>
          <p:nvPr/>
        </p:nvCxnSpPr>
        <p:spPr>
          <a:xfrm flipH="1">
            <a:off x="1475656" y="980728"/>
            <a:ext cx="3096344" cy="266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18" idx="2"/>
          </p:cNvCxnSpPr>
          <p:nvPr/>
        </p:nvCxnSpPr>
        <p:spPr>
          <a:xfrm flipH="1">
            <a:off x="3419872" y="980728"/>
            <a:ext cx="1152128" cy="266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18" idx="2"/>
            <a:endCxn id="8" idx="0"/>
          </p:cNvCxnSpPr>
          <p:nvPr/>
        </p:nvCxnSpPr>
        <p:spPr>
          <a:xfrm>
            <a:off x="4572000" y="980728"/>
            <a:ext cx="0" cy="2969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18" idx="2"/>
          </p:cNvCxnSpPr>
          <p:nvPr/>
        </p:nvCxnSpPr>
        <p:spPr>
          <a:xfrm>
            <a:off x="4572000" y="980728"/>
            <a:ext cx="1080120" cy="266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8" idx="2"/>
          </p:cNvCxnSpPr>
          <p:nvPr/>
        </p:nvCxnSpPr>
        <p:spPr>
          <a:xfrm>
            <a:off x="4572000" y="980728"/>
            <a:ext cx="2808312" cy="266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114578" y="4725144"/>
            <a:ext cx="1368152" cy="151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Образова-тельные </a:t>
            </a:r>
            <a:r>
              <a:rPr lang="ru-RU" b="1" dirty="0">
                <a:solidFill>
                  <a:schemeClr val="tx1"/>
                </a:solidFill>
              </a:rPr>
              <a:t>результаты учащихся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889702" y="4725144"/>
            <a:ext cx="1368152" cy="1518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Удовлетво-рённость </a:t>
            </a:r>
            <a:r>
              <a:rPr lang="ru-RU" b="1" dirty="0">
                <a:solidFill>
                  <a:schemeClr val="tx1"/>
                </a:solidFill>
              </a:rPr>
              <a:t>родителей,  учащихся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811871" y="4725145"/>
            <a:ext cx="1368152" cy="15183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Удовлетво-рённость </a:t>
            </a:r>
            <a:r>
              <a:rPr lang="ru-RU" b="1" dirty="0">
                <a:solidFill>
                  <a:schemeClr val="tx1"/>
                </a:solidFill>
              </a:rPr>
              <a:t>педагогов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659194" y="4725146"/>
            <a:ext cx="1368152" cy="15183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Оценка ОУ обществом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379002" y="4725146"/>
            <a:ext cx="1368152" cy="151837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5334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Другие целевые показатели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35" name="Прямая со стрелкой 34"/>
          <p:cNvCxnSpPr>
            <a:stCxn id="11" idx="2"/>
          </p:cNvCxnSpPr>
          <p:nvPr/>
        </p:nvCxnSpPr>
        <p:spPr>
          <a:xfrm flipH="1">
            <a:off x="1475656" y="3965224"/>
            <a:ext cx="3096344" cy="759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1" idx="2"/>
          </p:cNvCxnSpPr>
          <p:nvPr/>
        </p:nvCxnSpPr>
        <p:spPr>
          <a:xfrm flipH="1">
            <a:off x="3257854" y="3965224"/>
            <a:ext cx="1314146" cy="759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1" idx="2"/>
          </p:cNvCxnSpPr>
          <p:nvPr/>
        </p:nvCxnSpPr>
        <p:spPr>
          <a:xfrm>
            <a:off x="4572000" y="3965224"/>
            <a:ext cx="0" cy="7599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11" idx="2"/>
          </p:cNvCxnSpPr>
          <p:nvPr/>
        </p:nvCxnSpPr>
        <p:spPr>
          <a:xfrm>
            <a:off x="4572000" y="3965224"/>
            <a:ext cx="1087194" cy="759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11" idx="2"/>
          </p:cNvCxnSpPr>
          <p:nvPr/>
        </p:nvCxnSpPr>
        <p:spPr>
          <a:xfrm>
            <a:off x="4572000" y="3965224"/>
            <a:ext cx="2808312" cy="7599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64469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3200" b="1" kern="0" dirty="0" smtClean="0">
                <a:solidFill>
                  <a:srgbClr val="FF0000"/>
                </a:solidFill>
                <a:latin typeface="Tahoma" pitchFamily="34" charset="0"/>
              </a:rPr>
              <a:t>Изменение роли участников педагогического процесса</a:t>
            </a:r>
            <a:endParaRPr lang="ru-RU" sz="3200" b="1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42875" y="1125538"/>
            <a:ext cx="8858250" cy="5589610"/>
            <a:chOff x="142875" y="1125538"/>
            <a:chExt cx="8858250" cy="5589610"/>
          </a:xfrm>
        </p:grpSpPr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>
              <a:off x="3500438" y="1571625"/>
              <a:ext cx="2071687" cy="128587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bg1">
                  <a:lumMod val="75000"/>
                  <a:lumOff val="2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rgbClr val="001F7A"/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sz="1600" dirty="0"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600" dirty="0">
                  <a:latin typeface="Tahoma" pitchFamily="34" charset="0"/>
                </a:rPr>
                <a:t>В традиционной</a:t>
              </a:r>
            </a:p>
            <a:p>
              <a:pPr algn="ctr">
                <a:defRPr/>
              </a:pPr>
              <a:r>
                <a:rPr lang="ru-RU" sz="1600" dirty="0">
                  <a:latin typeface="Tahoma" pitchFamily="34" charset="0"/>
                </a:rPr>
                <a:t>системе </a:t>
              </a:r>
            </a:p>
            <a:p>
              <a:pPr algn="ctr">
                <a:defRPr/>
              </a:pPr>
              <a:r>
                <a:rPr lang="ru-RU" sz="1600" dirty="0">
                  <a:latin typeface="Tahoma" pitchFamily="34" charset="0"/>
                </a:rPr>
                <a:t>образовательного</a:t>
              </a:r>
            </a:p>
            <a:p>
              <a:pPr algn="ctr">
                <a:defRPr/>
              </a:pPr>
              <a:r>
                <a:rPr lang="ru-RU" sz="1600" dirty="0">
                  <a:latin typeface="Tahoma" pitchFamily="34" charset="0"/>
                </a:rPr>
                <a:t>процесса</a:t>
              </a:r>
            </a:p>
            <a:p>
              <a:pPr algn="ctr">
                <a:defRPr/>
              </a:pPr>
              <a:endParaRPr lang="ru-RU" sz="2400" dirty="0">
                <a:latin typeface="Tahoma" pitchFamily="34" charset="0"/>
              </a:endParaRPr>
            </a:p>
          </p:txBody>
        </p:sp>
        <p:sp>
          <p:nvSpPr>
            <p:cNvPr id="6" name="AutoShape 16"/>
            <p:cNvSpPr>
              <a:spLocks noChangeArrowheads="1"/>
            </p:cNvSpPr>
            <p:nvPr/>
          </p:nvSpPr>
          <p:spPr bwMode="auto">
            <a:xfrm>
              <a:off x="6681788" y="2786063"/>
              <a:ext cx="2319337" cy="207168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>
              <a:prstShdw prst="shdw17" dist="17961" dir="2700000">
                <a:srgbClr val="001F7A"/>
              </a:prst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ru-RU" sz="1600">
                  <a:latin typeface="Tahoma" pitchFamily="34" charset="0"/>
                </a:rPr>
                <a:t>Организует </a:t>
              </a:r>
            </a:p>
            <a:p>
              <a:pPr algn="ctr"/>
              <a:r>
                <a:rPr lang="ru-RU" sz="1600">
                  <a:latin typeface="Tahoma" pitchFamily="34" charset="0"/>
                </a:rPr>
                <a:t>деятельность </a:t>
              </a:r>
            </a:p>
            <a:p>
              <a:pPr algn="ctr"/>
              <a:r>
                <a:rPr lang="ru-RU" sz="1600">
                  <a:latin typeface="Tahoma" pitchFamily="34" charset="0"/>
                </a:rPr>
                <a:t>ученика в </a:t>
              </a:r>
            </a:p>
            <a:p>
              <a:pPr algn="ctr"/>
              <a:r>
                <a:rPr lang="ru-RU" sz="1600">
                  <a:latin typeface="Tahoma" pitchFamily="34" charset="0"/>
                </a:rPr>
                <a:t>инновационной </a:t>
              </a:r>
            </a:p>
            <a:p>
              <a:pPr algn="ctr"/>
              <a:r>
                <a:rPr lang="ru-RU" sz="1600">
                  <a:latin typeface="Tahoma" pitchFamily="34" charset="0"/>
                </a:rPr>
                <a:t>образовательной </a:t>
              </a:r>
            </a:p>
            <a:p>
              <a:pPr algn="ctr"/>
              <a:r>
                <a:rPr lang="ru-RU" sz="1600">
                  <a:latin typeface="Tahoma" pitchFamily="34" charset="0"/>
                </a:rPr>
                <a:t>среде</a:t>
              </a:r>
              <a:endParaRPr lang="ru-RU">
                <a:latin typeface="Tahoma" pitchFamily="34" charset="0"/>
              </a:endParaRPr>
            </a:p>
          </p:txBody>
        </p:sp>
        <p:sp>
          <p:nvSpPr>
            <p:cNvPr id="7" name="AutoShape 9"/>
            <p:cNvSpPr>
              <a:spLocks noChangeArrowheads="1"/>
            </p:cNvSpPr>
            <p:nvPr/>
          </p:nvSpPr>
          <p:spPr bwMode="auto">
            <a:xfrm>
              <a:off x="6556375" y="1125538"/>
              <a:ext cx="2444750" cy="6604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bg1">
                  <a:lumMod val="65000"/>
                  <a:lumOff val="3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rgbClr val="001F7A"/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ru-RU" sz="1600" dirty="0">
                  <a:latin typeface="Tahoma" pitchFamily="34" charset="0"/>
                </a:rPr>
                <a:t>Учитель</a:t>
              </a:r>
              <a:endParaRPr lang="ru-RU" dirty="0">
                <a:latin typeface="Tahoma" pitchFamily="34" charset="0"/>
              </a:endParaRPr>
            </a:p>
          </p:txBody>
        </p:sp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 rot="10800000">
              <a:off x="2643188" y="1924050"/>
              <a:ext cx="719137" cy="352425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28575">
              <a:solidFill>
                <a:schemeClr val="bg1">
                  <a:lumMod val="75000"/>
                  <a:lumOff val="25000"/>
                </a:schemeClr>
              </a:solidFill>
              <a:miter lim="800000"/>
              <a:headEnd/>
              <a:tailEnd/>
            </a:ln>
            <a:effectLst>
              <a:prstShdw prst="shdw17" dist="17961" dir="2700000">
                <a:srgbClr val="001F7A"/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AutoShape 10"/>
            <p:cNvSpPr>
              <a:spLocks noChangeArrowheads="1"/>
            </p:cNvSpPr>
            <p:nvPr/>
          </p:nvSpPr>
          <p:spPr bwMode="auto">
            <a:xfrm>
              <a:off x="5715000" y="1928813"/>
              <a:ext cx="719138" cy="347662"/>
            </a:xfrm>
            <a:custGeom>
              <a:avLst/>
              <a:gdLst>
                <a:gd name="T0" fmla="*/ 2147483647 w 21600"/>
                <a:gd name="T1" fmla="*/ 0 h 21600"/>
                <a:gd name="T2" fmla="*/ 0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75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close/>
                </a:path>
              </a:pathLst>
            </a:custGeom>
            <a:noFill/>
            <a:ln w="28575">
              <a:solidFill>
                <a:schemeClr val="bg1">
                  <a:lumMod val="75000"/>
                  <a:lumOff val="25000"/>
                </a:schemeClr>
              </a:solidFill>
              <a:miter lim="800000"/>
              <a:headEnd/>
              <a:tailEnd/>
            </a:ln>
            <a:effectLst>
              <a:prstShdw prst="shdw17" dist="17961" dir="2700000">
                <a:srgbClr val="001F7A"/>
              </a:prstShdw>
            </a:effec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142875" y="1214438"/>
              <a:ext cx="2444750" cy="57150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bg1">
                  <a:lumMod val="75000"/>
                  <a:lumOff val="2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rgbClr val="001F7A"/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sz="1600" dirty="0"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600" dirty="0">
                  <a:latin typeface="Tahoma" pitchFamily="34" charset="0"/>
                </a:rPr>
                <a:t>Ученик</a:t>
              </a:r>
            </a:p>
            <a:p>
              <a:pPr algn="ctr">
                <a:defRPr/>
              </a:pPr>
              <a:endParaRPr lang="ru-RU" dirty="0">
                <a:latin typeface="Tahoma" pitchFamily="34" charset="0"/>
              </a:endParaRP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142875" y="1857375"/>
              <a:ext cx="2444750" cy="64293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bg1">
                  <a:lumMod val="65000"/>
                  <a:lumOff val="3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rgbClr val="001F7A"/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sz="1600"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</a:rPr>
                <a:t>Получает готовую </a:t>
              </a: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</a:rPr>
                <a:t>информацию</a:t>
              </a:r>
            </a:p>
            <a:p>
              <a:pPr algn="ctr">
                <a:defRPr/>
              </a:pPr>
              <a:endParaRPr lang="ru-RU">
                <a:latin typeface="Tahoma" pitchFamily="34" charset="0"/>
              </a:endParaRPr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142875" y="2857500"/>
              <a:ext cx="2444750" cy="185737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>
              <a:prstShdw prst="shdw17" dist="17961" dir="2700000">
                <a:srgbClr val="001F7A"/>
              </a:prst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endParaRPr lang="ru-RU" sz="1600">
                <a:latin typeface="Tahoma" pitchFamily="34" charset="0"/>
              </a:endParaRPr>
            </a:p>
            <a:p>
              <a:pPr algn="ctr"/>
              <a:endParaRPr lang="ru-RU" sz="1600">
                <a:latin typeface="Tahoma" pitchFamily="34" charset="0"/>
              </a:endParaRPr>
            </a:p>
            <a:p>
              <a:pPr algn="ctr"/>
              <a:endParaRPr lang="ru-RU" sz="1600">
                <a:latin typeface="Tahoma" pitchFamily="34" charset="0"/>
              </a:endParaRPr>
            </a:p>
            <a:p>
              <a:pPr algn="ctr"/>
              <a:r>
                <a:rPr lang="ru-RU" sz="1600">
                  <a:solidFill>
                    <a:schemeClr val="bg1"/>
                  </a:solidFill>
                  <a:latin typeface="Tahoma" pitchFamily="34" charset="0"/>
                </a:rPr>
                <a:t>Осуществляет:</a:t>
              </a:r>
            </a:p>
            <a:p>
              <a:pPr algn="ctr">
                <a:buFont typeface="Arial" charset="0"/>
                <a:buChar char="•"/>
              </a:pPr>
              <a:r>
                <a:rPr lang="ru-RU" sz="1600">
                  <a:latin typeface="Tahoma" pitchFamily="34" charset="0"/>
                </a:rPr>
                <a:t>поиск</a:t>
              </a:r>
            </a:p>
            <a:p>
              <a:pPr algn="ctr">
                <a:buFont typeface="Arial" charset="0"/>
                <a:buChar char="•"/>
              </a:pPr>
              <a:r>
                <a:rPr lang="ru-RU" sz="1600">
                  <a:latin typeface="Tahoma" pitchFamily="34" charset="0"/>
                </a:rPr>
                <a:t>выбор</a:t>
              </a:r>
            </a:p>
            <a:p>
              <a:pPr algn="ctr">
                <a:buFont typeface="Arial" charset="0"/>
                <a:buChar char="•"/>
              </a:pPr>
              <a:r>
                <a:rPr lang="ru-RU" sz="1600">
                  <a:latin typeface="Tahoma" pitchFamily="34" charset="0"/>
                </a:rPr>
                <a:t>анализ</a:t>
              </a:r>
            </a:p>
            <a:p>
              <a:pPr algn="ctr">
                <a:buFont typeface="Arial" charset="0"/>
                <a:buChar char="•"/>
              </a:pPr>
              <a:r>
                <a:rPr lang="ru-RU" sz="1600">
                  <a:latin typeface="Tahoma" pitchFamily="34" charset="0"/>
                </a:rPr>
                <a:t>систематизацию и</a:t>
              </a:r>
            </a:p>
            <a:p>
              <a:pPr algn="ctr"/>
              <a:r>
                <a:rPr lang="ru-RU" sz="1600">
                  <a:latin typeface="Tahoma" pitchFamily="34" charset="0"/>
                </a:rPr>
                <a:t>презентацию</a:t>
              </a:r>
            </a:p>
            <a:p>
              <a:pPr algn="ctr"/>
              <a:r>
                <a:rPr lang="ru-RU" sz="1600">
                  <a:latin typeface="Tahoma" pitchFamily="34" charset="0"/>
                </a:rPr>
                <a:t>информации</a:t>
              </a:r>
            </a:p>
            <a:p>
              <a:pPr algn="ctr"/>
              <a:endParaRPr lang="ru-RU" sz="1600">
                <a:latin typeface="Tahoma" pitchFamily="34" charset="0"/>
              </a:endParaRPr>
            </a:p>
            <a:p>
              <a:pPr algn="ctr"/>
              <a:endParaRPr lang="ru-RU" sz="1600">
                <a:latin typeface="Tahoma" pitchFamily="34" charset="0"/>
              </a:endParaRPr>
            </a:p>
            <a:p>
              <a:pPr algn="ctr"/>
              <a:endParaRPr lang="ru-RU">
                <a:latin typeface="Tahoma" pitchFamily="34" charset="0"/>
              </a:endParaRP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6556375" y="1857375"/>
              <a:ext cx="2444750" cy="64293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bg1">
                  <a:lumMod val="75000"/>
                  <a:lumOff val="25000"/>
                </a:schemeClr>
              </a:solidFill>
              <a:round/>
              <a:headEnd/>
              <a:tailEnd/>
            </a:ln>
            <a:effectLst>
              <a:prstShdw prst="shdw17" dist="17961" dir="2700000">
                <a:srgbClr val="001F7A"/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sz="1600"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</a:rPr>
                <a:t>Транслирует</a:t>
              </a: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</a:rPr>
                <a:t>информацию</a:t>
              </a:r>
            </a:p>
            <a:p>
              <a:pPr algn="ctr">
                <a:defRPr/>
              </a:pPr>
              <a:endParaRPr lang="ru-RU">
                <a:latin typeface="Tahoma" pitchFamily="34" charset="0"/>
              </a:endParaRPr>
            </a:p>
          </p:txBody>
        </p:sp>
        <p:sp>
          <p:nvSpPr>
            <p:cNvPr id="14" name="AutoShape 7"/>
            <p:cNvSpPr>
              <a:spLocks noChangeArrowheads="1"/>
            </p:cNvSpPr>
            <p:nvPr/>
          </p:nvSpPr>
          <p:spPr bwMode="auto">
            <a:xfrm>
              <a:off x="3357563" y="4143375"/>
              <a:ext cx="2357437" cy="71437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sz="1600"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</a:rPr>
                <a:t>Новое качество</a:t>
              </a: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</a:rPr>
                <a:t>образования</a:t>
              </a:r>
            </a:p>
            <a:p>
              <a:pPr algn="ctr">
                <a:defRPr/>
              </a:pPr>
              <a:endParaRPr lang="ru-RU" sz="2400">
                <a:latin typeface="Tahoma" pitchFamily="34" charset="0"/>
              </a:endParaRPr>
            </a:p>
          </p:txBody>
        </p:sp>
        <p:sp>
          <p:nvSpPr>
            <p:cNvPr id="15" name="AutoShape 7"/>
            <p:cNvSpPr>
              <a:spLocks noChangeArrowheads="1"/>
            </p:cNvSpPr>
            <p:nvPr/>
          </p:nvSpPr>
          <p:spPr bwMode="auto">
            <a:xfrm>
              <a:off x="3286125" y="4929188"/>
              <a:ext cx="2571750" cy="714375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ru-RU" sz="1600"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</a:rPr>
                <a:t>Новый образовательный</a:t>
              </a: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</a:rPr>
                <a:t>результат</a:t>
              </a:r>
            </a:p>
            <a:p>
              <a:pPr algn="ctr">
                <a:defRPr/>
              </a:pPr>
              <a:endParaRPr lang="ru-RU" sz="2400">
                <a:latin typeface="Tahoma" pitchFamily="34" charset="0"/>
              </a:endParaRPr>
            </a:p>
          </p:txBody>
        </p:sp>
        <p:sp>
          <p:nvSpPr>
            <p:cNvPr id="16" name="AutoShape 7"/>
            <p:cNvSpPr>
              <a:spLocks noChangeArrowheads="1"/>
            </p:cNvSpPr>
            <p:nvPr/>
          </p:nvSpPr>
          <p:spPr bwMode="auto">
            <a:xfrm>
              <a:off x="1714480" y="5786454"/>
              <a:ext cx="5429288" cy="92869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none" anchor="ctr"/>
            <a:lstStyle/>
            <a:p>
              <a:pPr algn="ctr">
                <a:defRPr/>
              </a:pPr>
              <a:endParaRPr lang="ru-RU" sz="1600">
                <a:latin typeface="Tahoma" pitchFamily="34" charset="0"/>
              </a:endParaRP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  <a:cs typeface="Tahoma" pitchFamily="34" charset="0"/>
                </a:rPr>
                <a:t>«Компетентности к обновлению </a:t>
              </a: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  <a:cs typeface="Tahoma" pitchFamily="34" charset="0"/>
                </a:rPr>
                <a:t>компетенций» и мотивация к обучению </a:t>
              </a:r>
            </a:p>
            <a:p>
              <a:pPr algn="ctr">
                <a:defRPr/>
              </a:pPr>
              <a:r>
                <a:rPr lang="ru-RU" sz="1600">
                  <a:latin typeface="Tahoma" pitchFamily="34" charset="0"/>
                  <a:cs typeface="Tahoma" pitchFamily="34" charset="0"/>
                </a:rPr>
                <a:t>на разных этапах развития личности обучающихся</a:t>
              </a:r>
            </a:p>
            <a:p>
              <a:pPr algn="ctr">
                <a:defRPr/>
              </a:pPr>
              <a:endParaRPr lang="ru-RU" sz="2400">
                <a:latin typeface="Tahoma" pitchFamily="34" charset="0"/>
              </a:endParaRPr>
            </a:p>
          </p:txBody>
        </p:sp>
        <p:sp>
          <p:nvSpPr>
            <p:cNvPr id="17" name="Стрелка углом 16"/>
            <p:cNvSpPr/>
            <p:nvPr/>
          </p:nvSpPr>
          <p:spPr>
            <a:xfrm rot="5400000">
              <a:off x="3217068" y="2926557"/>
              <a:ext cx="639763" cy="1644650"/>
            </a:xfrm>
            <a:prstGeom prst="bentArrow">
              <a:avLst/>
            </a:prstGeom>
            <a:noFill/>
            <a:ln w="28575">
              <a:solidFill>
                <a:srgbClr val="FF33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8" name="Стрелка углом 17"/>
            <p:cNvSpPr/>
            <p:nvPr/>
          </p:nvSpPr>
          <p:spPr>
            <a:xfrm rot="5400000" flipV="1">
              <a:off x="5430043" y="2929732"/>
              <a:ext cx="639763" cy="1644650"/>
            </a:xfrm>
            <a:prstGeom prst="bentArrow">
              <a:avLst/>
            </a:prstGeom>
            <a:noFill/>
            <a:ln w="28575">
              <a:solidFill>
                <a:srgbClr val="FF33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470860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3200" b="1" dirty="0" smtClean="0">
                <a:ln w="11430">
                  <a:solidFill>
                    <a:srgbClr val="C00000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Одни из основных показателей качества образования</a:t>
            </a:r>
            <a:endParaRPr lang="ru-RU" sz="3200" dirty="0"/>
          </a:p>
        </p:txBody>
      </p:sp>
      <p:graphicFrame>
        <p:nvGraphicFramePr>
          <p:cNvPr id="4" name="Group 1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16456888"/>
              </p:ext>
            </p:extLst>
          </p:nvPr>
        </p:nvGraphicFramePr>
        <p:xfrm>
          <a:off x="179512" y="1268760"/>
          <a:ext cx="8763040" cy="4511184"/>
        </p:xfrm>
        <a:graphic>
          <a:graphicData uri="http://schemas.openxmlformats.org/drawingml/2006/table">
            <a:tbl>
              <a:tblPr/>
              <a:tblGrid>
                <a:gridCol w="608602"/>
                <a:gridCol w="5191512"/>
                <a:gridCol w="2962926"/>
              </a:tblGrid>
              <a:tr h="2887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29" marB="4572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Показатели качества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Они определяют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2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содержания образования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т.е. качество ГОС и образовательных программ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Чему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мы учим?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обучаемых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Кого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 учим?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3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Положительная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мотивация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обучающихся 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Хотят ли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они хорошо учиться?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9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методического и материально-технического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обеспечения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образовательного процесса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обеспечено обучение?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технологий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обучения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учат?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18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технологий тестирования и проверки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компетентности обучающихся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 проверяются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полученные знания и навыки?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 менеджмента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Как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управляют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ОУ?</a:t>
                      </a:r>
                    </a:p>
                  </a:txBody>
                  <a:tcPr marL="91432" marR="91432" marT="45729" marB="45729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55222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06613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Организация учебного процесса в рамках реализации ФГОС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73000"/>
              </a:lnSpc>
              <a:buNone/>
            </a:pPr>
            <a:r>
              <a:rPr lang="ru-RU" b="1" i="1" u="sng" dirty="0" smtClean="0"/>
              <a:t>В информационном обществе главными стали не знания, а умения ими пользоваться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9732" y="2708920"/>
            <a:ext cx="9096376" cy="3645272"/>
            <a:chOff x="47625" y="377023"/>
            <a:chExt cx="9096376" cy="3645272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47625" y="377023"/>
              <a:ext cx="4271963" cy="57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0794" tIns="50397" rIns="100794" bIns="50397">
              <a:spAutoFit/>
            </a:bodyPr>
            <a:lstStyle>
              <a:lvl1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3100" b="1" dirty="0"/>
                <a:t>Так учили </a:t>
              </a:r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4891797" y="386002"/>
              <a:ext cx="4200525" cy="574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0794" tIns="50397" rIns="100794" bIns="50397">
              <a:spAutoFit/>
            </a:bodyPr>
            <a:lstStyle>
              <a:lvl1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3100" b="1" dirty="0"/>
                <a:t>Так будут учить</a:t>
              </a:r>
            </a:p>
          </p:txBody>
        </p:sp>
        <p:sp>
          <p:nvSpPr>
            <p:cNvPr id="7" name="Text Box 10"/>
            <p:cNvSpPr txBox="1">
              <a:spLocks noChangeArrowheads="1"/>
            </p:cNvSpPr>
            <p:nvPr/>
          </p:nvSpPr>
          <p:spPr bwMode="auto">
            <a:xfrm>
              <a:off x="167481" y="1025095"/>
              <a:ext cx="4032250" cy="299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0794" tIns="50397" rIns="100794" bIns="50397">
              <a:spAutoFit/>
            </a:bodyPr>
            <a:lstStyle>
              <a:lvl1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dirty="0"/>
                <a:t>1.</a:t>
              </a:r>
              <a:r>
                <a:rPr lang="ru-RU" sz="2000" dirty="0">
                  <a:solidFill>
                    <a:srgbClr val="FF0000"/>
                  </a:solidFill>
                </a:rPr>
                <a:t>Учитель</a:t>
              </a:r>
              <a:r>
                <a:rPr lang="ru-RU" sz="2000" dirty="0"/>
                <a:t> проверяет Д/з. </a:t>
              </a:r>
              <a:r>
                <a:rPr lang="ru-RU" sz="2000" dirty="0">
                  <a:solidFill>
                    <a:srgbClr val="FFFF00"/>
                  </a:solidFill>
                </a:rPr>
                <a:t>Ученик</a:t>
              </a:r>
              <a:r>
                <a:rPr lang="ru-RU" sz="2000" dirty="0"/>
                <a:t> «выучил – пересказал».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dirty="0"/>
                <a:t>2.</a:t>
              </a:r>
              <a:r>
                <a:rPr lang="ru-RU" sz="2000" dirty="0">
                  <a:solidFill>
                    <a:srgbClr val="FF0000"/>
                  </a:solidFill>
                </a:rPr>
                <a:t>Учитель</a:t>
              </a:r>
              <a:r>
                <a:rPr lang="ru-RU" sz="2000" dirty="0"/>
                <a:t> объявляет новую тему.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dirty="0"/>
                <a:t>3.</a:t>
              </a:r>
              <a:r>
                <a:rPr lang="ru-RU" sz="2000" dirty="0">
                  <a:solidFill>
                    <a:srgbClr val="FF0000"/>
                  </a:solidFill>
                </a:rPr>
                <a:t>Учитель </a:t>
              </a:r>
              <a:r>
                <a:rPr lang="ru-RU" sz="2000" dirty="0"/>
                <a:t>объясняет новую тему («сиди и слушай!»).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dirty="0"/>
                <a:t>4.</a:t>
              </a:r>
              <a:r>
                <a:rPr lang="ru-RU" sz="2000" dirty="0">
                  <a:solidFill>
                    <a:srgbClr val="FF0000"/>
                  </a:solidFill>
                </a:rPr>
                <a:t>Учитель</a:t>
              </a:r>
              <a:r>
                <a:rPr lang="ru-RU" sz="2000" dirty="0"/>
                <a:t> проверяет, как поняли «повтори!»).</a:t>
              </a:r>
            </a:p>
          </p:txBody>
        </p:sp>
        <p:sp>
          <p:nvSpPr>
            <p:cNvPr id="8" name="Text Box 12"/>
            <p:cNvSpPr txBox="1">
              <a:spLocks noChangeArrowheads="1"/>
            </p:cNvSpPr>
            <p:nvPr/>
          </p:nvSpPr>
          <p:spPr bwMode="auto">
            <a:xfrm>
              <a:off x="4716017" y="1025095"/>
              <a:ext cx="4427984" cy="299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00794" tIns="50397" rIns="100794" bIns="50397">
              <a:spAutoFit/>
            </a:bodyPr>
            <a:lstStyle>
              <a:lvl1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1008063" eaLnBrk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08063" eaLnBrk="0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dirty="0"/>
                <a:t>1</a:t>
              </a:r>
              <a:r>
                <a:rPr lang="ru-RU" sz="2000" dirty="0">
                  <a:solidFill>
                    <a:srgbClr val="003399"/>
                  </a:solidFill>
                </a:rPr>
                <a:t>.</a:t>
              </a:r>
              <a:r>
                <a:rPr lang="ru-RU" sz="2000" dirty="0">
                  <a:solidFill>
                    <a:srgbClr val="FFFF00"/>
                  </a:solidFill>
                </a:rPr>
                <a:t>Ученики</a:t>
              </a:r>
              <a:r>
                <a:rPr lang="ru-RU" sz="2000" dirty="0"/>
                <a:t> сами вспоминают знания, которые пригодятся. 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dirty="0"/>
                <a:t>2.</a:t>
              </a:r>
              <a:r>
                <a:rPr lang="ru-RU" sz="2000" dirty="0">
                  <a:solidFill>
                    <a:srgbClr val="FF0000"/>
                  </a:solidFill>
                </a:rPr>
                <a:t>Учитель</a:t>
              </a:r>
              <a:r>
                <a:rPr lang="ru-RU" sz="2000" dirty="0"/>
                <a:t> создает ситуацию.</a:t>
              </a:r>
              <a:r>
                <a:rPr lang="ru-RU" sz="2000" dirty="0">
                  <a:solidFill>
                    <a:srgbClr val="003399"/>
                  </a:solidFill>
                </a:rPr>
                <a:t> </a:t>
              </a:r>
              <a:r>
                <a:rPr lang="ru-RU" sz="2000" dirty="0">
                  <a:solidFill>
                    <a:srgbClr val="FFFF00"/>
                  </a:solidFill>
                </a:rPr>
                <a:t>Ученики</a:t>
              </a:r>
              <a:r>
                <a:rPr lang="ru-RU" sz="2000" dirty="0">
                  <a:solidFill>
                    <a:srgbClr val="003399"/>
                  </a:solidFill>
                </a:rPr>
                <a:t> </a:t>
              </a:r>
              <a:r>
                <a:rPr lang="ru-RU" sz="2000" dirty="0"/>
                <a:t>называют тему, вопрос. 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dirty="0"/>
                <a:t>3.</a:t>
              </a:r>
              <a:r>
                <a:rPr lang="ru-RU" sz="2000" dirty="0">
                  <a:solidFill>
                    <a:srgbClr val="FFFF00"/>
                  </a:solidFill>
                </a:rPr>
                <a:t>Ученики</a:t>
              </a:r>
              <a:r>
                <a:rPr lang="ru-RU" sz="2000" dirty="0"/>
                <a:t> сами открывают новые знания (в диалоге с </a:t>
              </a:r>
              <a:r>
                <a:rPr lang="ru-RU" sz="2000" dirty="0">
                  <a:solidFill>
                    <a:srgbClr val="FF0000"/>
                  </a:solidFill>
                </a:rPr>
                <a:t>учителем</a:t>
              </a:r>
              <a:r>
                <a:rPr lang="ru-RU" sz="2000" dirty="0"/>
                <a:t>, в учебнике).</a:t>
              </a:r>
            </a:p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ru-RU" sz="2000" dirty="0"/>
                <a:t>4.</a:t>
              </a:r>
              <a:r>
                <a:rPr lang="ru-RU" sz="2000" dirty="0">
                  <a:solidFill>
                    <a:srgbClr val="FFFF00"/>
                  </a:solidFill>
                </a:rPr>
                <a:t>Ученики</a:t>
              </a:r>
              <a:r>
                <a:rPr lang="ru-RU" sz="2000" dirty="0"/>
                <a:t> делают вывод по теме. </a:t>
              </a:r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V="1">
              <a:off x="3633459" y="1313127"/>
              <a:ext cx="1100152" cy="0"/>
            </a:xfrm>
            <a:prstGeom prst="line">
              <a:avLst/>
            </a:prstGeom>
            <a:noFill/>
            <a:ln w="76200">
              <a:solidFill>
                <a:srgbClr val="2B03F5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V="1">
              <a:off x="3669463" y="2146428"/>
              <a:ext cx="1028144" cy="0"/>
            </a:xfrm>
            <a:prstGeom prst="line">
              <a:avLst/>
            </a:prstGeom>
            <a:noFill/>
            <a:ln w="76200">
              <a:solidFill>
                <a:srgbClr val="2B03F5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3633459" y="3041319"/>
              <a:ext cx="1046554" cy="0"/>
            </a:xfrm>
            <a:prstGeom prst="line">
              <a:avLst/>
            </a:prstGeom>
            <a:noFill/>
            <a:ln w="76200">
              <a:solidFill>
                <a:srgbClr val="2B03F5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3633459" y="3861048"/>
              <a:ext cx="1046554" cy="0"/>
            </a:xfrm>
            <a:prstGeom prst="line">
              <a:avLst/>
            </a:prstGeom>
            <a:noFill/>
            <a:ln w="76200">
              <a:solidFill>
                <a:srgbClr val="2B03F5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3677732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Роль родителей в организации учебного процесса в рамках реализации ФГОС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45384081"/>
              </p:ext>
            </p:extLst>
          </p:nvPr>
        </p:nvGraphicFramePr>
        <p:xfrm>
          <a:off x="467544" y="1556792"/>
          <a:ext cx="8424936" cy="4724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212468"/>
                <a:gridCol w="4212468"/>
              </a:tblGrid>
              <a:tr h="6065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«НЕТ»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«ДА»</a:t>
                      </a:r>
                    </a:p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53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Не заставляйте ребенка заучивать учебник и искать готовые ответы! </a:t>
                      </a:r>
                      <a:endParaRPr lang="ru-RU" sz="2000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Текст нужно понять и уметь использовать!</a:t>
                      </a:r>
                      <a:r>
                        <a:rPr lang="ru-RU" sz="2400" b="1" dirty="0" smtClean="0"/>
                        <a:t> </a:t>
                      </a:r>
                    </a:p>
                    <a:p>
                      <a:pPr algn="ctr"/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54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</a:t>
                      </a:r>
                      <a:r>
                        <a:rPr lang="ru-RU" sz="2000" b="1" dirty="0" smtClean="0"/>
                        <a:t>Не требуйте,</a:t>
                      </a:r>
                      <a:r>
                        <a:rPr lang="en-US" sz="2000" b="1" dirty="0" smtClean="0"/>
                        <a:t>     </a:t>
                      </a:r>
                      <a:r>
                        <a:rPr lang="ru-RU" sz="2000" b="1" dirty="0" smtClean="0"/>
                        <a:t>чтобы ребенок читал и выполнял все, 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ru-RU" sz="2000" b="1" dirty="0" smtClean="0"/>
                        <a:t>что есть 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ru-RU" sz="2000" b="1" dirty="0" smtClean="0"/>
                        <a:t>в учебнике! 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Нужно учиться выбирать главное и интересное!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49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Нельзя останавливать ребенка словами: «Мал еще, взрослые лучше знают!»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Поддержите ребенка, если он высказывает и аргументирует свою точку зрения.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49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Не надо делать за ребенка домашнее задание и другие дела, которые он может сделать сам.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Поддержите стремление ребенка быть самостоятельным.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42208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Одна из главных </a:t>
            </a:r>
            <a:r>
              <a:rPr lang="ru-RU" b="1" dirty="0" smtClean="0"/>
              <a:t>задач педагогов </a:t>
            </a:r>
            <a:r>
              <a:rPr lang="ru-RU" dirty="0" smtClean="0"/>
              <a:t>и образовательного учреждения — </a:t>
            </a:r>
            <a:r>
              <a:rPr lang="ru-RU" b="1" u="sng" dirty="0" smtClean="0"/>
              <a:t>это сотрудничество и расширение поля позитивного общения в семье, реализация планов по организации совместных дел родителей и</a:t>
            </a:r>
            <a:r>
              <a:rPr lang="ru-RU" i="1" u="sng" dirty="0" smtClean="0"/>
              <a:t> </a:t>
            </a:r>
            <a:r>
              <a:rPr lang="ru-RU" b="1" u="sng" dirty="0" smtClean="0"/>
              <a:t>детей.</a:t>
            </a:r>
            <a:r>
              <a:rPr lang="ru-RU" i="1" u="sng" dirty="0" smtClean="0"/>
              <a:t> </a:t>
            </a:r>
            <a:endParaRPr lang="en-US" i="1" u="sng" dirty="0" smtClean="0"/>
          </a:p>
          <a:p>
            <a:pPr marL="0" indent="0" algn="ctr">
              <a:buNone/>
            </a:pPr>
            <a:endParaRPr lang="ru-RU" sz="3600" b="1" u="sng" dirty="0" smtClean="0">
              <a:latin typeface="Times New Roman" pitchFamily="18" charset="0"/>
            </a:endParaRPr>
          </a:p>
          <a:p>
            <a:pPr marL="0" indent="0" algn="ctr">
              <a:buNone/>
            </a:pPr>
            <a:r>
              <a:rPr lang="ru-RU" sz="3600" b="1" u="sng" dirty="0" smtClean="0">
                <a:latin typeface="Times New Roman" pitchFamily="18" charset="0"/>
              </a:rPr>
              <a:t>Совместная деятельности педагогов и родителей</a:t>
            </a:r>
          </a:p>
          <a:p>
            <a:pPr algn="ctr"/>
            <a:endParaRPr lang="ru-RU" dirty="0" smtClean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Arial Unicode MS" pitchFamily="34" charset="-128"/>
              </a:rPr>
              <a:t>Поддержка физического здоровья учащихся.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ru-RU" dirty="0" smtClean="0">
              <a:latin typeface="Arial Unicode MS" pitchFamily="34" charset="-128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Arial Unicode MS" pitchFamily="34" charset="-128"/>
              </a:rPr>
              <a:t>Общение и формирование личностных ориентаций учащихся: интерес к жизни, интерес к человеку, интерес к  культуре,  способствующих пониманию общечеловеческих ценностей.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ru-RU" dirty="0" smtClean="0">
              <a:latin typeface="Arial Unicode MS" pitchFamily="34" charset="-128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Arial Unicode MS" pitchFamily="34" charset="-128"/>
              </a:rPr>
              <a:t>Познавательная сфера жизни учащихся (работа с учителями-предметниками) с учетом индивидуальных особенностей учащихся</a:t>
            </a:r>
            <a:r>
              <a:rPr lang="ru-RU" sz="2800" dirty="0" smtClean="0">
                <a:latin typeface="Arial Unicode MS" pitchFamily="34" charset="-128"/>
              </a:rPr>
              <a:t>. Защита </a:t>
            </a:r>
            <a:r>
              <a:rPr lang="ru-RU" dirty="0" smtClean="0">
                <a:latin typeface="Arial Unicode MS" pitchFamily="34" charset="-128"/>
              </a:rPr>
              <a:t>не ученика, а человека в нем.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60365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2379</Words>
  <Application>Microsoft Office PowerPoint</Application>
  <PresentationFormat>Экран (4:3)</PresentationFormat>
  <Paragraphs>257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Общешкольное родительское собрание: «Роль родителей в организации учебного процесса и повышении качества образования обучающихся»</vt:lpstr>
      <vt:lpstr>ПРИОРИТЕТНАЯ ЗАДАЧА ГОСУДАРСТВЕННОЙ ПОЛИТИКИ  В ОБЛАСТИ ОБРАЗОВАНИЯ </vt:lpstr>
      <vt:lpstr>Качество как интегральная характеристика</vt:lpstr>
      <vt:lpstr>Слайд 4</vt:lpstr>
      <vt:lpstr>Изменение роли участников педагогического процесса</vt:lpstr>
      <vt:lpstr>Одни из основных показателей качества образования</vt:lpstr>
      <vt:lpstr>Организация учебного процесса в рамках реализации ФГОС</vt:lpstr>
      <vt:lpstr>Роль родителей в организации учебного процесса в рамках реализации ФГОС</vt:lpstr>
      <vt:lpstr>Слайд 9</vt:lpstr>
      <vt:lpstr>Слайд 10</vt:lpstr>
      <vt:lpstr>Слайд 11</vt:lpstr>
      <vt:lpstr>Обязанности обучающихся</vt:lpstr>
      <vt:lpstr>Обязанности обучающихся</vt:lpstr>
      <vt:lpstr>Слайд 14</vt:lpstr>
      <vt:lpstr>Слайд 15</vt:lpstr>
      <vt:lpstr>Обязанность обучающихся по ликвидации академической задолженности</vt:lpstr>
      <vt:lpstr>Меры дисциплинарного взыскания</vt:lpstr>
      <vt:lpstr>Слайд 18</vt:lpstr>
      <vt:lpstr>Основания и условия отчисления несовершеннолетнего обучающегося, достигшего возраста 15 лет</vt:lpstr>
      <vt:lpstr>Права обучающихся</vt:lpstr>
      <vt:lpstr>Академические права обучающихся</vt:lpstr>
      <vt:lpstr>Академические права обучающихся</vt:lpstr>
      <vt:lpstr>Гражданские права обучающихся</vt:lpstr>
      <vt:lpstr>Слайд 24</vt:lpstr>
      <vt:lpstr>Обязанности родителей (законных представителей)</vt:lpstr>
      <vt:lpstr>Обязанности родителей (законных представителей)</vt:lpstr>
      <vt:lpstr>Права родителей (законных представителей)</vt:lpstr>
      <vt:lpstr>Права родителей (законных представителей)</vt:lpstr>
      <vt:lpstr>Права родителей (законных представителей)</vt:lpstr>
      <vt:lpstr>Права родителей (законных представителей)</vt:lpstr>
      <vt:lpstr>Права родителей (законных представителей)</vt:lpstr>
      <vt:lpstr>Права родителей (законных представителей)</vt:lpstr>
      <vt:lpstr>Права родителей (законных представителей)</vt:lpstr>
      <vt:lpstr>Права родителей (законных представителей)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Алла</cp:lastModifiedBy>
  <cp:revision>12</cp:revision>
  <dcterms:created xsi:type="dcterms:W3CDTF">2015-04-07T11:57:32Z</dcterms:created>
  <dcterms:modified xsi:type="dcterms:W3CDTF">2021-12-14T17:46:39Z</dcterms:modified>
</cp:coreProperties>
</file>